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04" r:id="rId2"/>
    <p:sldId id="309" r:id="rId3"/>
    <p:sldId id="310" r:id="rId4"/>
    <p:sldId id="311" r:id="rId5"/>
    <p:sldId id="312" r:id="rId6"/>
    <p:sldId id="313" r:id="rId7"/>
    <p:sldId id="314" r:id="rId8"/>
    <p:sldId id="316" r:id="rId9"/>
    <p:sldId id="317" r:id="rId10"/>
    <p:sldId id="318" r:id="rId11"/>
    <p:sldId id="319" r:id="rId12"/>
    <p:sldId id="320" r:id="rId13"/>
    <p:sldId id="321" r:id="rId14"/>
    <p:sldId id="322" r:id="rId15"/>
    <p:sldId id="323"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8" r:id="rId33"/>
    <p:sldId id="349" r:id="rId34"/>
    <p:sldId id="350" r:id="rId35"/>
    <p:sldId id="351" r:id="rId36"/>
    <p:sldId id="352" r:id="rId37"/>
    <p:sldId id="353" r:id="rId38"/>
    <p:sldId id="354" r:id="rId39"/>
    <p:sldId id="422" r:id="rId40"/>
    <p:sldId id="356" r:id="rId41"/>
    <p:sldId id="357" r:id="rId42"/>
    <p:sldId id="358" r:id="rId43"/>
    <p:sldId id="359" r:id="rId44"/>
    <p:sldId id="360" r:id="rId45"/>
    <p:sldId id="362" r:id="rId46"/>
    <p:sldId id="424" r:id="rId47"/>
    <p:sldId id="423" r:id="rId48"/>
    <p:sldId id="363" r:id="rId49"/>
    <p:sldId id="364" r:id="rId50"/>
    <p:sldId id="365" r:id="rId51"/>
    <p:sldId id="366" r:id="rId52"/>
    <p:sldId id="367" r:id="rId53"/>
    <p:sldId id="377" r:id="rId54"/>
    <p:sldId id="386" r:id="rId55"/>
    <p:sldId id="368" r:id="rId56"/>
    <p:sldId id="369" r:id="rId57"/>
    <p:sldId id="370" r:id="rId58"/>
    <p:sldId id="371" r:id="rId59"/>
    <p:sldId id="372" r:id="rId60"/>
    <p:sldId id="378" r:id="rId61"/>
    <p:sldId id="374" r:id="rId62"/>
    <p:sldId id="375" r:id="rId63"/>
    <p:sldId id="376" r:id="rId64"/>
    <p:sldId id="380" r:id="rId65"/>
    <p:sldId id="381" r:id="rId66"/>
    <p:sldId id="382" r:id="rId67"/>
    <p:sldId id="383" r:id="rId68"/>
    <p:sldId id="384" r:id="rId69"/>
    <p:sldId id="387" r:id="rId70"/>
    <p:sldId id="388" r:id="rId71"/>
    <p:sldId id="389" r:id="rId72"/>
    <p:sldId id="391" r:id="rId73"/>
    <p:sldId id="393" r:id="rId74"/>
    <p:sldId id="394" r:id="rId75"/>
    <p:sldId id="395" r:id="rId76"/>
    <p:sldId id="397" r:id="rId77"/>
    <p:sldId id="399" r:id="rId78"/>
    <p:sldId id="401" r:id="rId79"/>
    <p:sldId id="402" r:id="rId80"/>
    <p:sldId id="403" r:id="rId81"/>
    <p:sldId id="405" r:id="rId82"/>
    <p:sldId id="408" r:id="rId83"/>
    <p:sldId id="409" r:id="rId84"/>
    <p:sldId id="416" r:id="rId85"/>
    <p:sldId id="418" r:id="rId86"/>
    <p:sldId id="419" r:id="rId87"/>
    <p:sldId id="421" r:id="rId8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16C56-C6B7-4E0C-BFFF-7C311551A493}" v="4" dt="2021-10-18T08:34:56.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228" y="3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Fernandez Merchan" userId="78a84c73-f82a-4350-bcdb-9d3ec95123ac" providerId="ADAL" clId="{1EE16C56-C6B7-4E0C-BFFF-7C311551A493}"/>
    <pc:docChg chg="modSld">
      <pc:chgData name="Alberto Fernandez Merchan" userId="78a84c73-f82a-4350-bcdb-9d3ec95123ac" providerId="ADAL" clId="{1EE16C56-C6B7-4E0C-BFFF-7C311551A493}" dt="2021-10-18T08:34:56.477" v="3" actId="1036"/>
      <pc:docMkLst>
        <pc:docMk/>
      </pc:docMkLst>
      <pc:sldChg chg="modSp">
        <pc:chgData name="Alberto Fernandez Merchan" userId="78a84c73-f82a-4350-bcdb-9d3ec95123ac" providerId="ADAL" clId="{1EE16C56-C6B7-4E0C-BFFF-7C311551A493}" dt="2021-10-18T07:53:44.640" v="0" actId="1076"/>
        <pc:sldMkLst>
          <pc:docMk/>
          <pc:sldMk cId="2753037246" sldId="377"/>
        </pc:sldMkLst>
        <pc:picChg chg="mod">
          <ac:chgData name="Alberto Fernandez Merchan" userId="78a84c73-f82a-4350-bcdb-9d3ec95123ac" providerId="ADAL" clId="{1EE16C56-C6B7-4E0C-BFFF-7C311551A493}" dt="2021-10-18T07:53:44.640" v="0" actId="1076"/>
          <ac:picMkLst>
            <pc:docMk/>
            <pc:sldMk cId="2753037246" sldId="377"/>
            <ac:picMk id="10243" creationId="{00000000-0000-0000-0000-000000000000}"/>
          </ac:picMkLst>
        </pc:picChg>
      </pc:sldChg>
      <pc:sldChg chg="addSp modSp">
        <pc:chgData name="Alberto Fernandez Merchan" userId="78a84c73-f82a-4350-bcdb-9d3ec95123ac" providerId="ADAL" clId="{1EE16C56-C6B7-4E0C-BFFF-7C311551A493}" dt="2021-10-18T08:00:11.694" v="2" actId="1035"/>
        <pc:sldMkLst>
          <pc:docMk/>
          <pc:sldMk cId="771462272" sldId="391"/>
        </pc:sldMkLst>
        <pc:picChg chg="add mod">
          <ac:chgData name="Alberto Fernandez Merchan" userId="78a84c73-f82a-4350-bcdb-9d3ec95123ac" providerId="ADAL" clId="{1EE16C56-C6B7-4E0C-BFFF-7C311551A493}" dt="2021-10-18T08:00:11.694" v="2" actId="1035"/>
          <ac:picMkLst>
            <pc:docMk/>
            <pc:sldMk cId="771462272" sldId="391"/>
            <ac:picMk id="5" creationId="{40C7F179-E38C-4294-BDE0-2CA8B24B6F7D}"/>
          </ac:picMkLst>
        </pc:picChg>
        <pc:picChg chg="add mod">
          <ac:chgData name="Alberto Fernandez Merchan" userId="78a84c73-f82a-4350-bcdb-9d3ec95123ac" providerId="ADAL" clId="{1EE16C56-C6B7-4E0C-BFFF-7C311551A493}" dt="2021-10-18T08:00:11.694" v="2" actId="1035"/>
          <ac:picMkLst>
            <pc:docMk/>
            <pc:sldMk cId="771462272" sldId="391"/>
            <ac:picMk id="6" creationId="{5EFE67F7-9900-4C58-9214-CD43C0A5FB3A}"/>
          </ac:picMkLst>
        </pc:picChg>
      </pc:sldChg>
      <pc:sldChg chg="modSp">
        <pc:chgData name="Alberto Fernandez Merchan" userId="78a84c73-f82a-4350-bcdb-9d3ec95123ac" providerId="ADAL" clId="{1EE16C56-C6B7-4E0C-BFFF-7C311551A493}" dt="2021-10-18T08:34:56.477" v="3" actId="1036"/>
        <pc:sldMkLst>
          <pc:docMk/>
          <pc:sldMk cId="4096698142" sldId="409"/>
        </pc:sldMkLst>
        <pc:picChg chg="mod">
          <ac:chgData name="Alberto Fernandez Merchan" userId="78a84c73-f82a-4350-bcdb-9d3ec95123ac" providerId="ADAL" clId="{1EE16C56-C6B7-4E0C-BFFF-7C311551A493}" dt="2021-10-18T08:34:56.477" v="3" actId="1036"/>
          <ac:picMkLst>
            <pc:docMk/>
            <pc:sldMk cId="4096698142" sldId="409"/>
            <ac:picMk id="3481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D1FAD0-424A-4A0E-95E3-A54AAE091D2E}" type="datetimeFigureOut">
              <a:rPr lang="es-ES" smtClean="0"/>
              <a:t>18/10/2021</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DFB2B7-0061-48FC-95DF-13FA45FD2AC5}" type="slidenum">
              <a:rPr lang="es-ES" smtClean="0"/>
              <a:t>‹Nº›</a:t>
            </a:fld>
            <a:endParaRPr lang="es-ES"/>
          </a:p>
        </p:txBody>
      </p:sp>
    </p:spTree>
    <p:extLst>
      <p:ext uri="{BB962C8B-B14F-4D97-AF65-F5344CB8AC3E}">
        <p14:creationId xmlns:p14="http://schemas.microsoft.com/office/powerpoint/2010/main" val="2575730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Grp="1" noChangeArrowheads="1"/>
          </p:cNvSpPr>
          <p:nvPr>
            <p:ph type="hdr" sz="quarter"/>
          </p:nvPr>
        </p:nvSpPr>
        <p:spPr/>
        <p:txBody>
          <a:bodyPr/>
          <a:lstStyle>
            <a:lvl1pPr defTabSz="879253">
              <a:defRPr sz="2200">
                <a:solidFill>
                  <a:schemeClr val="tx1"/>
                </a:solidFill>
                <a:latin typeface="Times New Roman" pitchFamily="18" charset="0"/>
              </a:defRPr>
            </a:lvl1pPr>
            <a:lvl2pPr marL="713661" indent="-274034" defTabSz="879253">
              <a:defRPr sz="2200">
                <a:solidFill>
                  <a:schemeClr val="tx1"/>
                </a:solidFill>
                <a:latin typeface="Times New Roman" pitchFamily="18" charset="0"/>
              </a:defRPr>
            </a:lvl2pPr>
            <a:lvl3pPr marL="1099066" indent="-219813" defTabSz="879253">
              <a:defRPr sz="2200">
                <a:solidFill>
                  <a:schemeClr val="tx1"/>
                </a:solidFill>
                <a:latin typeface="Times New Roman" pitchFamily="18" charset="0"/>
              </a:defRPr>
            </a:lvl3pPr>
            <a:lvl4pPr marL="1537227" indent="-219813" defTabSz="879253">
              <a:defRPr sz="2200">
                <a:solidFill>
                  <a:schemeClr val="tx1"/>
                </a:solidFill>
                <a:latin typeface="Times New Roman" pitchFamily="18" charset="0"/>
              </a:defRPr>
            </a:lvl4pPr>
            <a:lvl5pPr marL="1976854" indent="-219813" defTabSz="879253">
              <a:defRPr sz="2200">
                <a:solidFill>
                  <a:schemeClr val="tx1"/>
                </a:solidFill>
                <a:latin typeface="Times New Roman" pitchFamily="18" charset="0"/>
              </a:defRPr>
            </a:lvl5pPr>
            <a:lvl6pPr marL="2398895" indent="-219813" defTabSz="879253" eaLnBrk="0" fontAlgn="base" hangingPunct="0">
              <a:spcBef>
                <a:spcPct val="0"/>
              </a:spcBef>
              <a:spcAft>
                <a:spcPct val="0"/>
              </a:spcAft>
              <a:defRPr sz="2200">
                <a:solidFill>
                  <a:schemeClr val="tx1"/>
                </a:solidFill>
                <a:latin typeface="Times New Roman" pitchFamily="18" charset="0"/>
              </a:defRPr>
            </a:lvl6pPr>
            <a:lvl7pPr marL="2820936" indent="-219813" defTabSz="879253" eaLnBrk="0" fontAlgn="base" hangingPunct="0">
              <a:spcBef>
                <a:spcPct val="0"/>
              </a:spcBef>
              <a:spcAft>
                <a:spcPct val="0"/>
              </a:spcAft>
              <a:defRPr sz="2200">
                <a:solidFill>
                  <a:schemeClr val="tx1"/>
                </a:solidFill>
                <a:latin typeface="Times New Roman" pitchFamily="18" charset="0"/>
              </a:defRPr>
            </a:lvl7pPr>
            <a:lvl8pPr marL="3242978" indent="-219813" defTabSz="879253" eaLnBrk="0" fontAlgn="base" hangingPunct="0">
              <a:spcBef>
                <a:spcPct val="0"/>
              </a:spcBef>
              <a:spcAft>
                <a:spcPct val="0"/>
              </a:spcAft>
              <a:defRPr sz="2200">
                <a:solidFill>
                  <a:schemeClr val="tx1"/>
                </a:solidFill>
                <a:latin typeface="Times New Roman" pitchFamily="18" charset="0"/>
              </a:defRPr>
            </a:lvl8pPr>
            <a:lvl9pPr marL="3665019" indent="-219813" defTabSz="879253" eaLnBrk="0" fontAlgn="base" hangingPunct="0">
              <a:spcBef>
                <a:spcPct val="0"/>
              </a:spcBef>
              <a:spcAft>
                <a:spcPct val="0"/>
              </a:spcAft>
              <a:defRPr sz="2200">
                <a:solidFill>
                  <a:schemeClr val="tx1"/>
                </a:solidFill>
                <a:latin typeface="Times New Roman" pitchFamily="18" charset="0"/>
              </a:defRPr>
            </a:lvl9pPr>
          </a:lstStyle>
          <a:p>
            <a:r>
              <a:rPr lang="es-ES" altLang="es-ES" sz="1100"/>
              <a:t>Fundamentos</a:t>
            </a:r>
          </a:p>
        </p:txBody>
      </p:sp>
      <p:sp>
        <p:nvSpPr>
          <p:cNvPr id="43011" name="Rectangle 14"/>
          <p:cNvSpPr>
            <a:spLocks noGrp="1" noChangeArrowheads="1"/>
          </p:cNvSpPr>
          <p:nvPr>
            <p:ph type="sldNum" sz="quarter" idx="5"/>
          </p:nvPr>
        </p:nvSpPr>
        <p:spPr/>
        <p:txBody>
          <a:bodyPr/>
          <a:lstStyle>
            <a:lvl1pPr defTabSz="879253">
              <a:defRPr sz="2200">
                <a:solidFill>
                  <a:schemeClr val="tx1"/>
                </a:solidFill>
                <a:latin typeface="Times New Roman" pitchFamily="18" charset="0"/>
              </a:defRPr>
            </a:lvl1pPr>
            <a:lvl2pPr marL="713661" indent="-274034" defTabSz="879253">
              <a:defRPr sz="2200">
                <a:solidFill>
                  <a:schemeClr val="tx1"/>
                </a:solidFill>
                <a:latin typeface="Times New Roman" pitchFamily="18" charset="0"/>
              </a:defRPr>
            </a:lvl2pPr>
            <a:lvl3pPr marL="1099066" indent="-219813" defTabSz="879253">
              <a:defRPr sz="2200">
                <a:solidFill>
                  <a:schemeClr val="tx1"/>
                </a:solidFill>
                <a:latin typeface="Times New Roman" pitchFamily="18" charset="0"/>
              </a:defRPr>
            </a:lvl3pPr>
            <a:lvl4pPr marL="1537227" indent="-219813" defTabSz="879253">
              <a:defRPr sz="2200">
                <a:solidFill>
                  <a:schemeClr val="tx1"/>
                </a:solidFill>
                <a:latin typeface="Times New Roman" pitchFamily="18" charset="0"/>
              </a:defRPr>
            </a:lvl4pPr>
            <a:lvl5pPr marL="1976854" indent="-219813" defTabSz="879253">
              <a:defRPr sz="2200">
                <a:solidFill>
                  <a:schemeClr val="tx1"/>
                </a:solidFill>
                <a:latin typeface="Times New Roman" pitchFamily="18" charset="0"/>
              </a:defRPr>
            </a:lvl5pPr>
            <a:lvl6pPr marL="2398895" indent="-219813" defTabSz="879253" eaLnBrk="0" fontAlgn="base" hangingPunct="0">
              <a:spcBef>
                <a:spcPct val="0"/>
              </a:spcBef>
              <a:spcAft>
                <a:spcPct val="0"/>
              </a:spcAft>
              <a:defRPr sz="2200">
                <a:solidFill>
                  <a:schemeClr val="tx1"/>
                </a:solidFill>
                <a:latin typeface="Times New Roman" pitchFamily="18" charset="0"/>
              </a:defRPr>
            </a:lvl6pPr>
            <a:lvl7pPr marL="2820936" indent="-219813" defTabSz="879253" eaLnBrk="0" fontAlgn="base" hangingPunct="0">
              <a:spcBef>
                <a:spcPct val="0"/>
              </a:spcBef>
              <a:spcAft>
                <a:spcPct val="0"/>
              </a:spcAft>
              <a:defRPr sz="2200">
                <a:solidFill>
                  <a:schemeClr val="tx1"/>
                </a:solidFill>
                <a:latin typeface="Times New Roman" pitchFamily="18" charset="0"/>
              </a:defRPr>
            </a:lvl7pPr>
            <a:lvl8pPr marL="3242978" indent="-219813" defTabSz="879253" eaLnBrk="0" fontAlgn="base" hangingPunct="0">
              <a:spcBef>
                <a:spcPct val="0"/>
              </a:spcBef>
              <a:spcAft>
                <a:spcPct val="0"/>
              </a:spcAft>
              <a:defRPr sz="2200">
                <a:solidFill>
                  <a:schemeClr val="tx1"/>
                </a:solidFill>
                <a:latin typeface="Times New Roman" pitchFamily="18" charset="0"/>
              </a:defRPr>
            </a:lvl8pPr>
            <a:lvl9pPr marL="3665019" indent="-219813" defTabSz="879253" eaLnBrk="0" fontAlgn="base" hangingPunct="0">
              <a:spcBef>
                <a:spcPct val="0"/>
              </a:spcBef>
              <a:spcAft>
                <a:spcPct val="0"/>
              </a:spcAft>
              <a:defRPr sz="2200">
                <a:solidFill>
                  <a:schemeClr val="tx1"/>
                </a:solidFill>
                <a:latin typeface="Times New Roman" pitchFamily="18" charset="0"/>
              </a:defRPr>
            </a:lvl9pPr>
          </a:lstStyle>
          <a:p>
            <a:fld id="{071190FB-87D1-484F-823B-C02AB3714D72}" type="slidenum">
              <a:rPr lang="es-ES" altLang="es-ES" sz="1100"/>
              <a:pPr/>
              <a:t>1</a:t>
            </a:fld>
            <a:endParaRPr lang="es-ES" altLang="es-ES" sz="1100"/>
          </a:p>
        </p:txBody>
      </p:sp>
      <p:sp>
        <p:nvSpPr>
          <p:cNvPr id="43012" name="Rectangle 2"/>
          <p:cNvSpPr>
            <a:spLocks noGrp="1" noRot="1" noChangeAspect="1" noChangeArrowheads="1" noTextEdit="1"/>
          </p:cNvSpPr>
          <p:nvPr>
            <p:ph type="sldImg"/>
          </p:nvPr>
        </p:nvSpPr>
        <p:spPr>
          <a:xfrm>
            <a:off x="814388" y="450850"/>
            <a:ext cx="5229225" cy="3921125"/>
          </a:xfrm>
          <a:ln/>
        </p:spPr>
      </p:sp>
      <p:sp>
        <p:nvSpPr>
          <p:cNvPr id="43013" name="Rectangle 3"/>
          <p:cNvSpPr>
            <a:spLocks noGrp="1" noChangeArrowheads="1"/>
          </p:cNvSpPr>
          <p:nvPr>
            <p:ph type="body" idx="1"/>
          </p:nvPr>
        </p:nvSpPr>
        <p:spPr/>
        <p:txBody>
          <a:bodyPr/>
          <a:lstStyle/>
          <a:p>
            <a:endParaRPr lang="es-ES" alt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4.2.1.3 – Métodos de reenvío de un switch</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4.2.1.4 </a:t>
            </a:r>
            <a:r>
              <a:rPr lang="es-ES" dirty="0"/>
              <a:t>– Switching de almacenamiento y reenvío</a:t>
            </a:r>
          </a:p>
        </p:txBody>
      </p:sp>
    </p:spTree>
    <p:extLst>
      <p:ext uri="{BB962C8B-B14F-4D97-AF65-F5344CB8AC3E}">
        <p14:creationId xmlns:p14="http://schemas.microsoft.com/office/powerpoint/2010/main" val="1899849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4.2.1.5 – Switching por método de corte</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4.2.2 – Dominios de switching</a:t>
            </a:r>
          </a:p>
          <a:p>
            <a:pPr>
              <a:lnSpc>
                <a:spcPct val="80000"/>
              </a:lnSpc>
              <a:buFontTx/>
              <a:buNone/>
            </a:pPr>
            <a:r>
              <a:rPr lang="es-ES" dirty="0">
                <a:latin typeface="Arial" charset="0"/>
              </a:rPr>
              <a:t>4.2.2.1 – Dominios de colisiones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4.2.2 – Dominios de switching</a:t>
            </a:r>
          </a:p>
          <a:p>
            <a:pPr>
              <a:lnSpc>
                <a:spcPct val="80000"/>
              </a:lnSpc>
              <a:buFontTx/>
              <a:buNone/>
            </a:pPr>
            <a:r>
              <a:rPr lang="es-ES" dirty="0">
                <a:latin typeface="Arial" charset="0"/>
              </a:rPr>
              <a:t>4.2.2.2 – Dominios de difusión</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4.2.2 – Dominios de switching</a:t>
            </a:r>
          </a:p>
          <a:p>
            <a:pPr>
              <a:lnSpc>
                <a:spcPct val="80000"/>
              </a:lnSpc>
              <a:buFontTx/>
              <a:buNone/>
            </a:pPr>
            <a:r>
              <a:rPr lang="es-ES" dirty="0">
                <a:latin typeface="Arial" charset="0"/>
              </a:rPr>
              <a:t>4.2.2.3 – Alivio de la congestión en la red</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5.1.1.1 Secuencia de arranque de un switch</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endParaRPr lang="es-ES" dirty="0"/>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5.1.1.1 Secuencia de arranque de un switch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5.1.1.2 – Recuperación tras un bloqueo del sistema</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5.1.1.3 – Indicadores LED de un switch</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buFontTx/>
              <a:buNone/>
            </a:pPr>
            <a:r>
              <a:rPr lang="es-ES" baseline="0" dirty="0">
                <a:latin typeface="Arial" charset="0"/>
              </a:rPr>
              <a:t>5.1.1.4 – Preparación para la administración básica de un switch</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pPr>
            <a:r>
              <a:rPr lang="es-ES" baseline="0" dirty="0">
                <a:latin typeface="Arial" charset="0"/>
              </a:rPr>
              <a:t>5.1.1.5 – </a:t>
            </a:r>
            <a:r>
              <a:rPr lang="es-ES" dirty="0">
                <a:latin typeface="Arial" charset="0"/>
              </a:rPr>
              <a:t>Configurar el acceso a la administración básica de un switch con IPv4</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a:lnSpc>
                <a:spcPct val="80000"/>
              </a:lnSpc>
            </a:pPr>
            <a:r>
              <a:rPr lang="es-ES" baseline="0" dirty="0">
                <a:latin typeface="Arial" charset="0"/>
              </a:rPr>
              <a:t>5.1.1.5 – </a:t>
            </a:r>
            <a:r>
              <a:rPr lang="es-ES" dirty="0">
                <a:latin typeface="Arial" charset="0"/>
              </a:rPr>
              <a:t>Configurar el acceso a la administración básica de un switch con IPv4 (continuación)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5.1.1 – Configurar un switch con parámetros iniciales</a:t>
            </a:r>
          </a:p>
          <a:p>
            <a:pPr defTabSz="1001675" eaLnBrk="0" fontAlgn="base" hangingPunct="0">
              <a:lnSpc>
                <a:spcPct val="80000"/>
              </a:lnSpc>
              <a:spcBef>
                <a:spcPct val="50000"/>
              </a:spcBef>
              <a:spcAft>
                <a:spcPct val="0"/>
              </a:spcAft>
              <a:buSzPct val="100000"/>
              <a:defRPr/>
            </a:pPr>
            <a:r>
              <a:rPr lang="es-ES" baseline="0" dirty="0">
                <a:latin typeface="Arial" charset="0"/>
              </a:rPr>
              <a:t>5.1.1.5 – </a:t>
            </a:r>
            <a:r>
              <a:rPr lang="es-ES" dirty="0">
                <a:latin typeface="Arial" charset="0"/>
              </a:rPr>
              <a:t>Configurar el acceso a la administración básica de un switch con IPv4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a:lnSpc>
                <a:spcPct val="80000"/>
              </a:lnSpc>
              <a:buFontTx/>
              <a:buNone/>
            </a:pPr>
            <a:r>
              <a:rPr lang="es-ES" baseline="0" dirty="0">
                <a:latin typeface="Arial" charset="0"/>
              </a:rPr>
              <a:t>5.1.2.1 – Comunicación en dúplex</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a:lnSpc>
                <a:spcPct val="80000"/>
              </a:lnSpc>
              <a:buFontTx/>
              <a:buNone/>
            </a:pPr>
            <a:r>
              <a:rPr lang="es-ES" baseline="0" dirty="0">
                <a:latin typeface="Arial" charset="0"/>
              </a:rPr>
              <a:t>5.1.2.2 – </a:t>
            </a:r>
            <a:r>
              <a:rPr lang="es-ES" dirty="0">
                <a:latin typeface="Arial" charset="0"/>
              </a:rPr>
              <a:t>Configurar los puertos de un switch en la capa física</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a:lnSpc>
                <a:spcPct val="80000"/>
              </a:lnSpc>
              <a:buFontTx/>
              <a:buNone/>
            </a:pPr>
            <a:r>
              <a:rPr lang="es-ES" baseline="0" dirty="0">
                <a:latin typeface="Arial" charset="0"/>
              </a:rPr>
              <a:t>5.1.2.3 – </a:t>
            </a:r>
            <a:r>
              <a:rPr lang="es-ES" dirty="0">
                <a:latin typeface="Arial" charset="0"/>
              </a:rPr>
              <a:t>Auto-MDIX</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5.1.2.3 – </a:t>
            </a:r>
            <a:r>
              <a:rPr lang="es-ES" dirty="0">
                <a:latin typeface="Arial" charset="0"/>
              </a:rPr>
              <a:t>Auto-MDIX</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5.1.2.3 – </a:t>
            </a:r>
            <a:r>
              <a:rPr lang="es-ES" dirty="0">
                <a:latin typeface="Arial" charset="0"/>
              </a:rPr>
              <a:t>Auto-MDIX</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5.1.2.4 – Verificar la configuración de los puertos de un switch</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endParaRPr lang="es-ES" dirty="0"/>
          </a:p>
          <a:p>
            <a:pPr>
              <a:lnSpc>
                <a:spcPct val="80000"/>
              </a:lnSpc>
              <a:buFontTx/>
              <a:buNone/>
            </a:pPr>
            <a:r>
              <a:rPr lang="es-ES" baseline="0" dirty="0">
                <a:latin typeface="Arial" charset="0"/>
              </a:rPr>
              <a:t>5.1.2.5 – Problema en la capa de acceso a la red</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5.1 – Configuración básica de un switch</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5.1.2 – Configurar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5.1.2.5 – Problema en la capa de acceso a la red</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a:lnSpc>
                <a:spcPct val="80000"/>
              </a:lnSpc>
              <a:buFontTx/>
              <a:buNone/>
            </a:pPr>
            <a:r>
              <a:rPr lang="es-ES" dirty="0"/>
              <a:t>5.2.1.1 – Funcionamiento de SSH</a:t>
            </a:r>
          </a:p>
        </p:txBody>
      </p:sp>
    </p:spTree>
    <p:extLst>
      <p:ext uri="{BB962C8B-B14F-4D97-AF65-F5344CB8AC3E}">
        <p14:creationId xmlns:p14="http://schemas.microsoft.com/office/powerpoint/2010/main" val="3272236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a:lnSpc>
                <a:spcPct val="80000"/>
              </a:lnSpc>
              <a:buFontTx/>
              <a:buNone/>
            </a:pPr>
            <a:r>
              <a:rPr lang="es-ES" dirty="0"/>
              <a:t>5.2.1.2 – </a:t>
            </a:r>
            <a:r>
              <a:rPr lang="es-ES" dirty="0">
                <a:latin typeface="Arial" charset="0"/>
              </a:rPr>
              <a:t>Configuración de SSH</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a:lnSpc>
                <a:spcPct val="80000"/>
              </a:lnSpc>
              <a:buFontTx/>
              <a:buNone/>
            </a:pPr>
            <a:r>
              <a:rPr lang="es-ES" dirty="0">
                <a:latin typeface="Arial" charset="0"/>
              </a:rPr>
              <a:t>5.2.1.3 – Verificación de SSH</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Acceso remoto seguro</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5.2.1.3 – Verificación de SSH</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5.2.1 – Seguridad de los puertos de un switch</a:t>
            </a:r>
            <a:endParaRPr lang="es-ES" dirty="0"/>
          </a:p>
          <a:p>
            <a:pPr>
              <a:lnSpc>
                <a:spcPct val="80000"/>
              </a:lnSpc>
              <a:buFontTx/>
              <a:buNone/>
            </a:pPr>
            <a:r>
              <a:rPr lang="es-ES" dirty="0"/>
              <a:t>5.2.2.1 – Seguridad de los puertos sin utilizar</a:t>
            </a:r>
          </a:p>
        </p:txBody>
      </p:sp>
    </p:spTree>
    <p:extLst>
      <p:ext uri="{BB962C8B-B14F-4D97-AF65-F5344CB8AC3E}">
        <p14:creationId xmlns:p14="http://schemas.microsoft.com/office/powerpoint/2010/main" val="3272236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a:lnSpc>
                <a:spcPct val="80000"/>
              </a:lnSpc>
              <a:buFontTx/>
              <a:buNone/>
            </a:pPr>
            <a:r>
              <a:rPr lang="es-ES" dirty="0">
                <a:latin typeface="Arial" charset="0"/>
              </a:rPr>
              <a:t>5.2.2.2 – Seguridad de puertos: Funcionamiento</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a:lnSpc>
                <a:spcPct val="80000"/>
              </a:lnSpc>
              <a:buFontTx/>
              <a:buNone/>
            </a:pPr>
            <a:r>
              <a:rPr lang="es-ES" dirty="0">
                <a:latin typeface="Arial" charset="0"/>
              </a:rPr>
              <a:t>5.2.2.3 – Seguridad de puertos: Modos de violación de seguridad</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5.2.2.4 – Seguridad de puertos: Configuración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a:lnSpc>
                <a:spcPct val="80000"/>
              </a:lnSpc>
              <a:buFontTx/>
              <a:buNone/>
            </a:pPr>
            <a:r>
              <a:rPr lang="es-ES" baseline="0" dirty="0">
                <a:latin typeface="Arial" charset="0"/>
              </a:rPr>
              <a:t>4.1.2.1 – Función de las redes conmutadas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5.2.2.5 – Seguridad de puertos: Verificación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5.2.2.5 – Seguridad de puertos: Verificación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5.2.2.6 – Puertos en estado deshabilitado por errores</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5.2 – Seguridad de switches: Administración e implementación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5.2.2 – Seguridad de los puertos de un switch</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5.2.2.6 – Puertos en estado deshabilitado por errores</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a:lnSpc>
                <a:spcPct val="80000"/>
              </a:lnSpc>
              <a:buFontTx/>
              <a:buNone/>
            </a:pPr>
            <a:r>
              <a:rPr lang="es-ES"/>
              <a:t>6.1.1.1 – Definiciones de una red VLAN</a:t>
            </a:r>
          </a:p>
        </p:txBody>
      </p:sp>
    </p:spTree>
    <p:extLst>
      <p:ext uri="{BB962C8B-B14F-4D97-AF65-F5344CB8AC3E}">
        <p14:creationId xmlns:p14="http://schemas.microsoft.com/office/powerpoint/2010/main" val="1504448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a:t>6.1.1.1 – Definiciones de una red VLAN (continuación)</a:t>
            </a:r>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a:t>6.1.1.2 – Beneficios de las redes VLAN</a:t>
            </a:r>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a:lnSpc>
                <a:spcPct val="80000"/>
              </a:lnSpc>
              <a:buFontTx/>
              <a:buNone/>
            </a:pPr>
            <a:r>
              <a:rPr lang="es-ES"/>
              <a:t>6.1.1.3 – Tipos de redes VLAN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a:t>6.1.1.3 – Tipos de redes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a:t>6.1.1.4 – Redes VLAN de voz</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a:lnSpc>
                <a:spcPct val="80000"/>
              </a:lnSpc>
              <a:buFontTx/>
              <a:buNone/>
            </a:pPr>
            <a:r>
              <a:rPr lang="es-ES" baseline="0" dirty="0">
                <a:latin typeface="Arial" charset="0"/>
              </a:rPr>
              <a:t>4.1.2.2 – Factores de forma</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a:latin typeface="Arial" charset="0"/>
              </a:rPr>
              <a:t>6.1.2.5 – Etiquetado de redes VLAN de voz</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6.2.1.4 – Cambio de pertenencia de puertos de una red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6.1.1 – Descripción general de las redes VLAN</a:t>
            </a:r>
            <a:endParaRPr lang="es-ES" dirty="0"/>
          </a:p>
          <a:p>
            <a:pPr marL="110605" indent="-110605" defTabSz="1001675" eaLnBrk="0" fontAlgn="base" hangingPunct="0">
              <a:lnSpc>
                <a:spcPct val="80000"/>
              </a:lnSpc>
              <a:spcBef>
                <a:spcPct val="50000"/>
              </a:spcBef>
              <a:spcAft>
                <a:spcPct val="0"/>
              </a:spcAft>
              <a:buSzPct val="100000"/>
              <a:defRPr/>
            </a:pPr>
            <a:r>
              <a:rPr lang="es-ES"/>
              <a:t>6.1.1.4 – Redes VLAN de voz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marL="110605" indent="-110605" defTabSz="1001675" eaLnBrk="0" fontAlgn="base" hangingPunct="0">
              <a:lnSpc>
                <a:spcPct val="80000"/>
              </a:lnSpc>
              <a:spcBef>
                <a:spcPct val="50000"/>
              </a:spcBef>
              <a:spcAft>
                <a:spcPct val="0"/>
              </a:spcAft>
              <a:buSzPct val="100000"/>
              <a:defRPr/>
            </a:pPr>
            <a:r>
              <a:rPr lang="es-ES"/>
              <a:t>6.1.2.1 – Enlaces troncales de VLAN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marL="110605" indent="-110605" defTabSz="1001675" eaLnBrk="0" fontAlgn="base" hangingPunct="0">
              <a:lnSpc>
                <a:spcPct val="80000"/>
              </a:lnSpc>
              <a:spcBef>
                <a:spcPct val="50000"/>
              </a:spcBef>
              <a:spcAft>
                <a:spcPct val="0"/>
              </a:spcAft>
              <a:buSzPct val="100000"/>
              <a:defRPr/>
            </a:pPr>
            <a:r>
              <a:rPr lang="es-ES"/>
              <a:t>6.1.2.1 – Definiciones de una red VLAN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a:t>6.1.2.2 – Control de dominios de difusión con redes VLAN</a:t>
            </a:r>
          </a:p>
        </p:txBody>
      </p:sp>
    </p:spTree>
    <p:extLst>
      <p:ext uri="{BB962C8B-B14F-4D97-AF65-F5344CB8AC3E}">
        <p14:creationId xmlns:p14="http://schemas.microsoft.com/office/powerpoint/2010/main" val="1504448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a:t>6.1.2.2 – Control de dominios de difusión con redes VLAN (continuación)</a:t>
            </a:r>
          </a:p>
        </p:txBody>
      </p:sp>
    </p:spTree>
    <p:extLst>
      <p:ext uri="{BB962C8B-B14F-4D97-AF65-F5344CB8AC3E}">
        <p14:creationId xmlns:p14="http://schemas.microsoft.com/office/powerpoint/2010/main" val="1504448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a:t>6.1.2.6 – </a:t>
            </a:r>
            <a:r>
              <a:rPr lang="es-ES" dirty="0">
                <a:latin typeface="Arial" charset="0"/>
              </a:rPr>
              <a:t>Actividad: Predecir el comportamiento del switch</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pPr>
            <a:r>
              <a:rPr lang="es-ES" dirty="0"/>
              <a:t>6.1.2.3 – Etiquetado de tramas de Ethernet para la identificación de redes VLAN</a:t>
            </a:r>
          </a:p>
        </p:txBody>
      </p:sp>
    </p:spTree>
    <p:extLst>
      <p:ext uri="{BB962C8B-B14F-4D97-AF65-F5344CB8AC3E}">
        <p14:creationId xmlns:p14="http://schemas.microsoft.com/office/powerpoint/2010/main" val="1504448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defTabSz="1001675" eaLnBrk="0" fontAlgn="base" hangingPunct="0">
              <a:lnSpc>
                <a:spcPct val="80000"/>
              </a:lnSpc>
              <a:spcBef>
                <a:spcPct val="50000"/>
              </a:spcBef>
              <a:spcAft>
                <a:spcPct val="0"/>
              </a:spcAft>
              <a:buSzPct val="100000"/>
              <a:defRPr/>
            </a:pPr>
            <a:r>
              <a:rPr lang="es-ES" dirty="0"/>
              <a:t>6.1.2.3 – Etiquetado de tramas de Ethernet para la identificación de redes VLAN (continuación)</a:t>
            </a:r>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6.1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6.1.2 – Redes VLAN en un entorno conmutado múltiple</a:t>
            </a:r>
            <a:endParaRPr lang="es-ES" dirty="0"/>
          </a:p>
          <a:p>
            <a:pPr>
              <a:lnSpc>
                <a:spcPct val="80000"/>
              </a:lnSpc>
              <a:buFontTx/>
              <a:buNone/>
            </a:pPr>
            <a:r>
              <a:rPr lang="es-ES" dirty="0"/>
              <a:t>6.1.2.4 – </a:t>
            </a:r>
            <a:r>
              <a:rPr lang="es-ES" dirty="0">
                <a:latin typeface="Arial" charset="0"/>
              </a:rPr>
              <a:t>Redes VLAN nativas y etiquetado 802.1Q</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6.2.1.1 – Rangos de VLAN en switches Catalyst</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6.2.1.1 – Rangos de VLAN en switches Catalyst</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6.2.1.2 – Creación de una red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6.2.1.3 – Asignación de puertos a redes VLAN </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6.2.1.4 – Cambio de pertenencia de puertos de una red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6.2.1.5 – Eliminación de redes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a:lnSpc>
                <a:spcPct val="80000"/>
              </a:lnSpc>
              <a:buFontTx/>
              <a:buNone/>
            </a:pPr>
            <a:r>
              <a:rPr lang="es-ES" dirty="0">
                <a:latin typeface="Arial" charset="0"/>
              </a:rPr>
              <a:t>6.2.1.6 – Verificar la información de una red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6.2.1 – Asignación de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6.2.1.6 – Verificar la información de una red VLAN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6.2.2 – Enlaces troncales de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6.2.2.1 – Configurar enlaces troncales IEEE 802.1q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4.1 – Diseño de una red 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0605" indent="-110605" defTabSz="1001675" eaLnBrk="0" fontAlgn="base" hangingPunct="0">
              <a:lnSpc>
                <a:spcPct val="80000"/>
              </a:lnSpc>
              <a:spcBef>
                <a:spcPct val="50000"/>
              </a:spcBef>
              <a:spcAft>
                <a:spcPct val="0"/>
              </a:spcAft>
              <a:buSzPct val="100000"/>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6.2.2 – Enlaces troncales de VLAN</a:t>
            </a:r>
            <a:endParaRPr lang="es-ES" dirty="0"/>
          </a:p>
          <a:p>
            <a:pPr defTabSz="1001675" eaLnBrk="0" fontAlgn="base" hangingPunct="0">
              <a:lnSpc>
                <a:spcPct val="80000"/>
              </a:lnSpc>
              <a:spcBef>
                <a:spcPct val="50000"/>
              </a:spcBef>
              <a:spcAft>
                <a:spcPct val="0"/>
              </a:spcAft>
              <a:buSzPct val="100000"/>
              <a:defRPr/>
            </a:pPr>
            <a:r>
              <a:rPr lang="es-ES" dirty="0">
                <a:latin typeface="Arial" charset="0"/>
              </a:rPr>
              <a:t>6.2.2.2 – Restablecer el enlace troncal al estado predeterminado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6.2.2 – Enlace troncal de VLAN</a:t>
            </a:r>
            <a:endParaRPr lang="es-ES" dirty="0"/>
          </a:p>
          <a:p>
            <a:pPr>
              <a:lnSpc>
                <a:spcPct val="80000"/>
              </a:lnSpc>
              <a:buFontTx/>
              <a:buNone/>
            </a:pPr>
            <a:r>
              <a:rPr lang="es-ES" dirty="0"/>
              <a:t>6.2.2.3 – Verificar la configuración de un enlace troncal</a:t>
            </a:r>
          </a:p>
        </p:txBody>
      </p:sp>
    </p:spTree>
    <p:extLst>
      <p:ext uri="{BB962C8B-B14F-4D97-AF65-F5344CB8AC3E}">
        <p14:creationId xmlns:p14="http://schemas.microsoft.com/office/powerpoint/2010/main" val="3272236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a:latin typeface="Arial" charset="0"/>
              </a:rPr>
              <a:t>6.2.3.1 – Problemas en la asignación de direcciones IP con redes VLAN</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6.2.3.2 – </a:t>
            </a:r>
            <a:r>
              <a:rPr lang="es-ES" dirty="0"/>
              <a:t>Redes VLAN faltantes (continuación)</a:t>
            </a:r>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a:latin typeface="Arial" charset="0"/>
              </a:rPr>
              <a:t>6.2.3.4 – Problemas comunes con los enlaces troncales</a:t>
            </a: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a:latin typeface="Arial" charset="0"/>
              </a:rPr>
              <a:t>6.2.3.5 –</a:t>
            </a:r>
            <a:r>
              <a:rPr lang="es-ES" dirty="0"/>
              <a:t> Modo de puerto incorrecto</a:t>
            </a:r>
          </a:p>
        </p:txBody>
      </p:sp>
    </p:spTree>
    <p:extLst>
      <p:ext uri="{BB962C8B-B14F-4D97-AF65-F5344CB8AC3E}">
        <p14:creationId xmlns:p14="http://schemas.microsoft.com/office/powerpoint/2010/main" val="32722365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a:lnSpc>
                <a:spcPct val="80000"/>
              </a:lnSpc>
              <a:buFontTx/>
              <a:buNone/>
            </a:pPr>
            <a:r>
              <a:rPr lang="es-ES" dirty="0">
                <a:latin typeface="Arial" charset="0"/>
              </a:rPr>
              <a:t>6.2.3.6 –</a:t>
            </a:r>
            <a:r>
              <a:rPr lang="es-ES" dirty="0"/>
              <a:t> Lista de redes VLAN incorrectas</a:t>
            </a:r>
          </a:p>
        </p:txBody>
      </p:sp>
    </p:spTree>
    <p:extLst>
      <p:ext uri="{BB962C8B-B14F-4D97-AF65-F5344CB8AC3E}">
        <p14:creationId xmlns:p14="http://schemas.microsoft.com/office/powerpoint/2010/main" val="32722365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6.2 – Segmentación de una red VLAN</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6.2.3 – Solucionar problemas en redes VLAN y en enlaces troncales</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6.2.3.6 –</a:t>
            </a:r>
            <a:r>
              <a:rPr lang="es-ES" dirty="0"/>
              <a:t> Lista de redes VLAN incorrectas (continuación)</a:t>
            </a:r>
          </a:p>
          <a:p>
            <a:pPr>
              <a:lnSpc>
                <a:spcPct val="80000"/>
              </a:lnSpc>
              <a:buFontTx/>
              <a:buNone/>
            </a:pPr>
            <a:endParaRPr lang="es-ES" dirty="0"/>
          </a:p>
        </p:txBody>
      </p:sp>
    </p:spTree>
    <p:extLst>
      <p:ext uri="{BB962C8B-B14F-4D97-AF65-F5344CB8AC3E}">
        <p14:creationId xmlns:p14="http://schemas.microsoft.com/office/powerpoint/2010/main" val="32722365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a:t>Routing</a:t>
            </a:r>
            <a:r>
              <a:rPr lang="es-ES" dirty="0"/>
              <a:t> entre redes VLAN con </a:t>
            </a:r>
            <a:r>
              <a:rPr lang="es-ES" dirty="0" err="1"/>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6.3.1 – Funcionamiento del routing entre redes VLAN</a:t>
            </a:r>
            <a:endParaRPr lang="es-ES" dirty="0"/>
          </a:p>
          <a:p>
            <a:pPr>
              <a:lnSpc>
                <a:spcPct val="80000"/>
              </a:lnSpc>
              <a:buFontTx/>
              <a:buNone/>
            </a:pPr>
            <a:r>
              <a:rPr lang="es-ES" dirty="0">
                <a:latin typeface="Arial" charset="0"/>
              </a:rPr>
              <a:t>6.3.1.1 – ¿Qué es el routing entre redes VLAN?</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a:t>Routing</a:t>
            </a:r>
            <a:r>
              <a:rPr lang="es-ES" dirty="0"/>
              <a:t> entre redes VLAN con </a:t>
            </a:r>
            <a:r>
              <a:rPr lang="es-ES" dirty="0" err="1"/>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6.3.1 – Funcionamiento del routing entre redes VLAN</a:t>
            </a:r>
            <a:endParaRPr lang="es-ES" dirty="0"/>
          </a:p>
          <a:p>
            <a:pPr>
              <a:lnSpc>
                <a:spcPct val="80000"/>
              </a:lnSpc>
              <a:buFontTx/>
              <a:buNone/>
            </a:pPr>
            <a:r>
              <a:rPr lang="es-ES" dirty="0">
                <a:latin typeface="Arial" charset="0"/>
              </a:rPr>
              <a:t>6.3.1.3 – Routing entre redes VLAN con router-on-a-stick</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4.2.1.1 </a:t>
            </a:r>
            <a:r>
              <a:rPr lang="es-ES" dirty="0"/>
              <a:t>–</a:t>
            </a:r>
            <a:r>
              <a:rPr lang="es-ES" dirty="0">
                <a:latin typeface="Arial" charset="0"/>
              </a:rPr>
              <a:t> </a:t>
            </a:r>
            <a:r>
              <a:rPr lang="es-ES" dirty="0"/>
              <a:t>Switching como un concepto general en redes y telecomunicaciones</a:t>
            </a:r>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a:t>Routing</a:t>
            </a:r>
            <a:r>
              <a:rPr lang="es-ES" dirty="0"/>
              <a:t> entre redes VLAN con </a:t>
            </a:r>
            <a:r>
              <a:rPr lang="es-ES" dirty="0" err="1"/>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6.3.1 – Funcionamiento del routing entre redes VLAN</a:t>
            </a:r>
            <a:endParaRPr lang="es-ES" dirty="0"/>
          </a:p>
          <a:p>
            <a:pPr marL="110605" indent="-110605" defTabSz="1001675" eaLnBrk="0" fontAlgn="base" hangingPunct="0">
              <a:lnSpc>
                <a:spcPct val="80000"/>
              </a:lnSpc>
              <a:spcBef>
                <a:spcPct val="50000"/>
              </a:spcBef>
              <a:spcAft>
                <a:spcPct val="0"/>
              </a:spcAft>
              <a:buSzPct val="100000"/>
              <a:defRPr/>
            </a:pPr>
            <a:r>
              <a:rPr lang="es-ES" dirty="0">
                <a:latin typeface="Arial" charset="0"/>
              </a:rPr>
              <a:t>6.3.1.3 – Routing entre redes VLAN con router-on-a-stick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a:t>Routing</a:t>
            </a:r>
            <a:r>
              <a:rPr lang="es-ES" dirty="0"/>
              <a:t> entre redes VLAN con </a:t>
            </a:r>
            <a:r>
              <a:rPr lang="es-ES" dirty="0" err="1"/>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6.3.3 – Configurar el routing entre redes VLAN con router-on-a-stick</a:t>
            </a:r>
          </a:p>
          <a:p>
            <a:pPr>
              <a:lnSpc>
                <a:spcPct val="80000"/>
              </a:lnSpc>
              <a:buFontTx/>
              <a:buNone/>
            </a:pPr>
            <a:r>
              <a:rPr lang="es-ES" dirty="0"/>
              <a:t>6.3.3.2 – Configurar </a:t>
            </a:r>
            <a:r>
              <a:rPr lang="es-ES" dirty="0" err="1"/>
              <a:t>router</a:t>
            </a:r>
            <a:r>
              <a:rPr lang="es-ES" dirty="0"/>
              <a:t>-</a:t>
            </a:r>
            <a:r>
              <a:rPr lang="es-ES" dirty="0" err="1"/>
              <a:t>on</a:t>
            </a:r>
            <a:r>
              <a:rPr lang="es-ES" dirty="0"/>
              <a:t>-a </a:t>
            </a:r>
            <a:r>
              <a:rPr lang="es-ES" dirty="0" err="1"/>
              <a:t>stick</a:t>
            </a:r>
            <a:r>
              <a:rPr lang="es-ES" dirty="0"/>
              <a:t>: Configuración del </a:t>
            </a:r>
            <a:r>
              <a:rPr lang="es-ES" dirty="0" err="1"/>
              <a:t>switch</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a:t>Routing</a:t>
            </a:r>
            <a:r>
              <a:rPr lang="es-ES" dirty="0"/>
              <a:t> entre redes VLAN con </a:t>
            </a:r>
            <a:r>
              <a:rPr lang="es-ES" dirty="0" err="1"/>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6.3.3 – Configurar el routing entre redes VLAN con router-on-a-stick</a:t>
            </a:r>
          </a:p>
          <a:p>
            <a:pPr>
              <a:lnSpc>
                <a:spcPct val="80000"/>
              </a:lnSpc>
              <a:buFontTx/>
              <a:buNone/>
            </a:pPr>
            <a:r>
              <a:rPr lang="es-ES" dirty="0">
                <a:latin typeface="Arial" charset="0"/>
              </a:rPr>
              <a:t>6.3.3.4 – Configurar router-on-a stick: Verificación de las subinterfaces</a:t>
            </a: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6.3 – </a:t>
            </a:r>
            <a:r>
              <a:rPr lang="es-ES" dirty="0" err="1"/>
              <a:t>Routing</a:t>
            </a:r>
            <a:r>
              <a:rPr lang="es-ES" dirty="0"/>
              <a:t> entre redes VLAN con </a:t>
            </a:r>
            <a:r>
              <a:rPr lang="es-ES" dirty="0" err="1"/>
              <a:t>routers</a:t>
            </a:r>
            <a:endParaRPr lang="es-ES" dirty="0">
              <a:latin typeface="Arial" charset="0"/>
              <a:ea typeface="ＭＳ Ｐゴシック" charset="0"/>
              <a:cs typeface="ＭＳ Ｐゴシック" charset="0"/>
            </a:endParaRPr>
          </a:p>
          <a:p>
            <a:pPr>
              <a:lnSpc>
                <a:spcPct val="80000"/>
              </a:lnSpc>
              <a:buFontTx/>
              <a:buNone/>
            </a:pPr>
            <a:r>
              <a:rPr lang="es-ES" dirty="0">
                <a:latin typeface="Arial" charset="0"/>
              </a:rPr>
              <a:t>6.3.2 – Configurar el routing entre redes VLAN con router-on-a-stick</a:t>
            </a:r>
          </a:p>
          <a:p>
            <a:pPr defTabSz="1001675" eaLnBrk="0" fontAlgn="base" hangingPunct="0">
              <a:lnSpc>
                <a:spcPct val="80000"/>
              </a:lnSpc>
              <a:spcBef>
                <a:spcPct val="50000"/>
              </a:spcBef>
              <a:spcAft>
                <a:spcPct val="0"/>
              </a:spcAft>
              <a:buSzPct val="100000"/>
              <a:defRPr/>
            </a:pPr>
            <a:r>
              <a:rPr lang="es-ES" dirty="0">
                <a:latin typeface="Arial" charset="0"/>
              </a:rPr>
              <a:t>6.3.3.4 – Configurar router-on-a stick: Verificación de las subinterfaces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16808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4.2 – El entorno conmutado</a:t>
            </a:r>
            <a:endParaRPr lang="es-ES" dirty="0">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pPr>
            <a:r>
              <a:rPr lang="es-ES" dirty="0">
                <a:latin typeface="Arial" charset="0"/>
              </a:rPr>
              <a:t>4.2.1.2 </a:t>
            </a:r>
            <a:r>
              <a:rPr lang="es-ES" dirty="0"/>
              <a:t>–</a:t>
            </a:r>
            <a:r>
              <a:rPr lang="es-ES" dirty="0">
                <a:latin typeface="Arial" charset="0"/>
              </a:rPr>
              <a:t> Completar en forma dinámica la tabla de direcciones MAC de un switch</a:t>
            </a:r>
            <a:endParaRPr lang="es-ES" dirty="0"/>
          </a:p>
        </p:txBody>
      </p:sp>
    </p:spTree>
    <p:extLst>
      <p:ext uri="{BB962C8B-B14F-4D97-AF65-F5344CB8AC3E}">
        <p14:creationId xmlns:p14="http://schemas.microsoft.com/office/powerpoint/2010/main" val="189984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3379263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85429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80596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lvl1pPr algn="ctr" defTabSz="914400" rtl="0" eaLnBrk="1" latinLnBrk="0" hangingPunct="1">
              <a:lnSpc>
                <a:spcPct val="80000"/>
              </a:lnSpc>
              <a:spcBef>
                <a:spcPct val="0"/>
              </a:spcBef>
              <a:buNone/>
              <a:defRPr kumimoji="0" lang="es-E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a:ea typeface="+mj-ea"/>
                <a:cs typeface="Arial"/>
              </a:defRPr>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35708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415328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158820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52385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409245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49612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16285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245A032-B0A2-4F48-B4A9-FA671BFCD4A4}" type="datetimeFigureOut">
              <a:rPr lang="es-ES" smtClean="0"/>
              <a:t>18/10/2021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FA3ACAC-5B90-4E87-BF2E-3E676EC00F26}" type="slidenum">
              <a:rPr lang="es-ES" smtClean="0"/>
              <a:t>‹Nº›</a:t>
            </a:fld>
            <a:endParaRPr lang="es-ES"/>
          </a:p>
        </p:txBody>
      </p:sp>
    </p:spTree>
    <p:extLst>
      <p:ext uri="{BB962C8B-B14F-4D97-AF65-F5344CB8AC3E}">
        <p14:creationId xmlns:p14="http://schemas.microsoft.com/office/powerpoint/2010/main" val="214689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5A032-B0A2-4F48-B4A9-FA671BFCD4A4}" type="datetimeFigureOut">
              <a:rPr lang="es-ES" smtClean="0"/>
              <a:t>18/10/2021</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3ACAC-5B90-4E87-BF2E-3E676EC00F26}" type="slidenum">
              <a:rPr lang="es-ES" smtClean="0"/>
              <a:t>‹Nº›</a:t>
            </a:fld>
            <a:endParaRPr lang="es-ES"/>
          </a:p>
        </p:txBody>
      </p:sp>
    </p:spTree>
    <p:extLst>
      <p:ext uri="{BB962C8B-B14F-4D97-AF65-F5344CB8AC3E}">
        <p14:creationId xmlns:p14="http://schemas.microsoft.com/office/powerpoint/2010/main" val="274296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71" name="Rectangle 4"/>
          <p:cNvSpPr>
            <a:spLocks noChangeArrowheads="1"/>
          </p:cNvSpPr>
          <p:nvPr/>
        </p:nvSpPr>
        <p:spPr bwMode="auto">
          <a:xfrm>
            <a:off x="685800" y="2286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3600" dirty="0">
                <a:solidFill>
                  <a:schemeClr val="tx2"/>
                </a:solidFill>
                <a:latin typeface="Arial" panose="020B0604020202020204" pitchFamily="34" charset="0"/>
                <a:cs typeface="Arial" panose="020B0604020202020204" pitchFamily="34" charset="0"/>
              </a:rPr>
              <a:t>Tema 2</a:t>
            </a:r>
            <a:br>
              <a:rPr lang="es-ES_tradnl" altLang="es-ES" sz="3600" dirty="0">
                <a:solidFill>
                  <a:schemeClr val="tx2"/>
                </a:solidFill>
                <a:latin typeface="Arial" panose="020B0604020202020204" pitchFamily="34" charset="0"/>
                <a:cs typeface="Arial" panose="020B0604020202020204" pitchFamily="34" charset="0"/>
              </a:rPr>
            </a:br>
            <a:br>
              <a:rPr lang="es-ES_tradnl" altLang="es-ES" sz="3600" dirty="0">
                <a:solidFill>
                  <a:schemeClr val="tx2"/>
                </a:solidFill>
                <a:latin typeface="Arial" panose="020B0604020202020204" pitchFamily="34" charset="0"/>
                <a:cs typeface="Arial" panose="020B0604020202020204" pitchFamily="34" charset="0"/>
              </a:rPr>
            </a:br>
            <a:r>
              <a:rPr lang="es-ES_tradnl" altLang="es-ES" sz="4800" dirty="0">
                <a:solidFill>
                  <a:schemeClr val="tx2"/>
                </a:solidFill>
                <a:latin typeface="Arial" panose="020B0604020202020204" pitchFamily="34" charset="0"/>
                <a:cs typeface="Arial" panose="020B0604020202020204" pitchFamily="34" charset="0"/>
              </a:rPr>
              <a:t>Redes conmutadas</a:t>
            </a:r>
            <a:endParaRPr lang="es-ES" altLang="es-ES" sz="4800" dirty="0">
              <a:solidFill>
                <a:schemeClr val="tx2"/>
              </a:solidFill>
              <a:latin typeface="Arial" panose="020B0604020202020204" pitchFamily="34" charset="0"/>
              <a:cs typeface="Arial" panose="020B0604020202020204" pitchFamily="34" charset="0"/>
            </a:endParaRPr>
          </a:p>
        </p:txBody>
      </p:sp>
      <p:sp>
        <p:nvSpPr>
          <p:cNvPr id="7172" name="Text Box 5"/>
          <p:cNvSpPr txBox="1">
            <a:spLocks noChangeArrowheads="1"/>
          </p:cNvSpPr>
          <p:nvPr/>
        </p:nvSpPr>
        <p:spPr bwMode="auto">
          <a:xfrm>
            <a:off x="1920875" y="4581525"/>
            <a:ext cx="52863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s-ES" altLang="es-ES" sz="2000">
                <a:latin typeface="Century Schoolbook" pitchFamily="18" charset="0"/>
              </a:rPr>
              <a:t>Estefanía Cortés Ancos</a:t>
            </a:r>
          </a:p>
          <a:p>
            <a:pPr algn="ctr"/>
            <a:r>
              <a:rPr lang="es-ES" altLang="es-ES" sz="2000">
                <a:latin typeface="Century Schoolbook" pitchFamily="18" charset="0"/>
              </a:rPr>
              <a:t>D.I.E.S.I.A</a:t>
            </a:r>
          </a:p>
          <a:p>
            <a:pPr algn="ctr"/>
            <a:r>
              <a:rPr lang="es-ES" altLang="es-ES" sz="2000">
                <a:latin typeface="Century Schoolbook" pitchFamily="18" charset="0"/>
              </a:rPr>
              <a:t>E.T.S. I. La Rábida. Universidad de Huelva</a:t>
            </a:r>
          </a:p>
        </p:txBody>
      </p:sp>
    </p:spTree>
    <p:extLst>
      <p:ext uri="{BB962C8B-B14F-4D97-AF65-F5344CB8AC3E}">
        <p14:creationId xmlns:p14="http://schemas.microsoft.com/office/powerpoint/2010/main" val="181088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6000"/>
            <a:ext cx="8772157" cy="838200"/>
          </a:xfrm>
        </p:spPr>
        <p:txBody>
          <a:bodyPr>
            <a:normAutofit fontScale="90000"/>
          </a:bodyPr>
          <a:lstStyle/>
          <a:p>
            <a:pPr eaLnBrk="1" hangingPunct="1"/>
            <a:r>
              <a:rPr lang="es-ES" sz="1800" dirty="0"/>
              <a:t>Reenvío de tramas</a:t>
            </a:r>
            <a:r>
              <a:rPr lang="en-US" dirty="0"/>
              <a:t>
</a:t>
            </a:r>
            <a:r>
              <a:rPr lang="es-ES" sz="2800" dirty="0"/>
              <a:t>Métodos de reenvío de un </a:t>
            </a:r>
            <a:r>
              <a:rPr lang="es-ES" sz="2800" dirty="0" err="1"/>
              <a:t>switch</a:t>
            </a:r>
            <a:endParaRPr lang="es-ES" sz="2800" dirty="0">
              <a:solidFill>
                <a:srgbClr val="00B0F0"/>
              </a:solidFill>
              <a:latin typeface="Arial" charset="0"/>
            </a:endParaRPr>
          </a:p>
        </p:txBody>
      </p:sp>
      <p:pic>
        <p:nvPicPr>
          <p:cNvPr id="5"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581" y="2028217"/>
            <a:ext cx="8519315" cy="4101893"/>
          </a:xfrm>
          <a:ln>
            <a:solidFill>
              <a:schemeClr val="tx1"/>
            </a:solidFill>
          </a:ln>
        </p:spPr>
      </p:pic>
    </p:spTree>
    <p:extLst>
      <p:ext uri="{BB962C8B-B14F-4D97-AF65-F5344CB8AC3E}">
        <p14:creationId xmlns:p14="http://schemas.microsoft.com/office/powerpoint/2010/main" val="378151149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a:t>Reenvío de tramas</a:t>
            </a:r>
            <a:r>
              <a:rPr lang="en-US" dirty="0"/>
              <a:t>
</a:t>
            </a:r>
            <a:r>
              <a:rPr lang="es-ES" sz="2800" dirty="0" err="1"/>
              <a:t>Switching</a:t>
            </a:r>
            <a:r>
              <a:rPr lang="es-ES" sz="2800" dirty="0"/>
              <a:t> de almacenamiento y reenvío</a:t>
            </a:r>
            <a:endParaRPr lang="es-ES" sz="2800" dirty="0">
              <a:solidFill>
                <a:srgbClr val="00B0F0"/>
              </a:solidFill>
              <a:latin typeface="Arial" charset="0"/>
            </a:endParaRPr>
          </a:p>
        </p:txBody>
      </p:sp>
      <p:sp>
        <p:nvSpPr>
          <p:cNvPr id="8" name="Content Placeholder 1"/>
          <p:cNvSpPr>
            <a:spLocks noGrp="1"/>
          </p:cNvSpPr>
          <p:nvPr>
            <p:ph idx="1"/>
          </p:nvPr>
        </p:nvSpPr>
        <p:spPr>
          <a:xfrm>
            <a:off x="272902" y="2053972"/>
            <a:ext cx="2811354" cy="3967316"/>
          </a:xfrm>
        </p:spPr>
        <p:txBody>
          <a:bodyPr>
            <a:normAutofit/>
          </a:bodyPr>
          <a:lstStyle/>
          <a:p>
            <a:pPr marL="342900" indent="-342900" algn="just"/>
            <a:r>
              <a:rPr lang="es-ES" sz="1800" dirty="0"/>
              <a:t>Permite que el switch haga lo siguiente:</a:t>
            </a:r>
          </a:p>
          <a:p>
            <a:pPr marL="681037" lvl="1" indent="-342900" algn="just">
              <a:buFont typeface="Wingdings" pitchFamily="2" charset="2"/>
              <a:buChar char="§"/>
            </a:pPr>
            <a:r>
              <a:rPr lang="es-ES" sz="1800" dirty="0"/>
              <a:t>Verificar si hay errores (mediante la verificación de FCS)</a:t>
            </a:r>
          </a:p>
          <a:p>
            <a:pPr marL="681037" lvl="1" indent="-342900" algn="just">
              <a:buFont typeface="Wingdings" pitchFamily="2" charset="2"/>
              <a:buChar char="§"/>
            </a:pPr>
            <a:r>
              <a:rPr lang="es-ES" sz="1800" dirty="0"/>
              <a:t>Realizar el almacenamiento en búfer automático</a:t>
            </a:r>
          </a:p>
          <a:p>
            <a:pPr marL="342900" indent="-342900" algn="just"/>
            <a:r>
              <a:rPr lang="es-ES" sz="1800" dirty="0"/>
              <a:t>Proceso de reenvío más lento</a:t>
            </a:r>
          </a:p>
          <a:p>
            <a:pPr marL="0" indent="0" algn="just">
              <a:buNone/>
            </a:pPr>
            <a:endParaRPr lang="es-E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84256" y="1900125"/>
            <a:ext cx="6013010" cy="4121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357683"/>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a:t>Reenvío de tramas</a:t>
            </a:r>
            <a:r>
              <a:rPr lang="en-US" dirty="0"/>
              <a:t>
</a:t>
            </a:r>
            <a:r>
              <a:rPr lang="es-ES" sz="2800" dirty="0" err="1"/>
              <a:t>Switching</a:t>
            </a:r>
            <a:r>
              <a:rPr lang="es-ES" sz="2800" dirty="0"/>
              <a:t> por método de corte</a:t>
            </a:r>
            <a:endParaRPr lang="es-ES" sz="2800" dirty="0">
              <a:solidFill>
                <a:srgbClr val="00B0F0"/>
              </a:solidFill>
              <a:latin typeface="Arial" charset="0"/>
            </a:endParaRPr>
          </a:p>
        </p:txBody>
      </p:sp>
      <p:sp>
        <p:nvSpPr>
          <p:cNvPr id="8" name="Content Placeholder 1"/>
          <p:cNvSpPr>
            <a:spLocks noGrp="1"/>
          </p:cNvSpPr>
          <p:nvPr>
            <p:ph idx="1"/>
          </p:nvPr>
        </p:nvSpPr>
        <p:spPr>
          <a:xfrm>
            <a:off x="299007" y="2286000"/>
            <a:ext cx="2791856" cy="3905250"/>
          </a:xfrm>
        </p:spPr>
        <p:txBody>
          <a:bodyPr/>
          <a:lstStyle/>
          <a:p>
            <a:pPr marL="342900" indent="-342900"/>
            <a:r>
              <a:rPr lang="es-ES" sz="2000" dirty="0"/>
              <a:t>Permite que el switch comience a reenviar en 10 microsegundos aproximadamente.</a:t>
            </a:r>
          </a:p>
          <a:p>
            <a:pPr marL="342900" indent="-342900"/>
            <a:r>
              <a:rPr lang="es-ES" sz="2000" dirty="0"/>
              <a:t>No es necesaria la verificación de FCS.</a:t>
            </a:r>
          </a:p>
          <a:p>
            <a:pPr marL="342900" indent="-342900"/>
            <a:r>
              <a:rPr lang="es-ES" sz="2000" dirty="0"/>
              <a:t>No hay almacenamiento en búfer automático.</a:t>
            </a:r>
            <a:endParaRPr lang="es-E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90863" y="1757888"/>
            <a:ext cx="5801617" cy="3975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63690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a:t>Dominios de </a:t>
            </a:r>
            <a:r>
              <a:rPr lang="es-ES" sz="1800" dirty="0" err="1"/>
              <a:t>switching</a:t>
            </a:r>
            <a:r>
              <a:rPr lang="en-US" dirty="0"/>
              <a:t>
</a:t>
            </a:r>
            <a:r>
              <a:rPr lang="es-ES" sz="2800" dirty="0"/>
              <a:t>Dominios de colisiones</a:t>
            </a:r>
            <a:endParaRPr lang="es-ES" sz="2800" dirty="0">
              <a:solidFill>
                <a:srgbClr val="00B0F0"/>
              </a:solidFill>
              <a:latin typeface="Arial" charset="0"/>
            </a:endParaRPr>
          </a:p>
        </p:txBody>
      </p:sp>
      <p:sp>
        <p:nvSpPr>
          <p:cNvPr id="8" name="Content Placeholder 1"/>
          <p:cNvSpPr>
            <a:spLocks noGrp="1"/>
          </p:cNvSpPr>
          <p:nvPr>
            <p:ph idx="1"/>
          </p:nvPr>
        </p:nvSpPr>
        <p:spPr>
          <a:xfrm>
            <a:off x="309716" y="2405342"/>
            <a:ext cx="3172549" cy="4336026"/>
          </a:xfrm>
        </p:spPr>
        <p:txBody>
          <a:bodyPr/>
          <a:lstStyle/>
          <a:p>
            <a:pPr marL="0" indent="0" algn="just">
              <a:buNone/>
            </a:pPr>
            <a:r>
              <a:rPr lang="es-ES" sz="1600" dirty="0"/>
              <a:t>Puerto de switch Ethernet:</a:t>
            </a:r>
          </a:p>
          <a:p>
            <a:pPr marL="342900" indent="-342900" algn="just"/>
            <a:r>
              <a:rPr lang="es-ES" sz="1600" dirty="0"/>
              <a:t>El funcionamiento en dúplex completo elimina las colisiones.</a:t>
            </a:r>
          </a:p>
          <a:p>
            <a:pPr marL="342900" indent="-342900" algn="just"/>
            <a:r>
              <a:rPr lang="es-ES" sz="1600" dirty="0"/>
              <a:t>De manera predeterminada, se autonegociará el dúplex completo cuando el dispositivo adyacente también pueda funcionar en dúplex completo. </a:t>
            </a:r>
          </a:p>
          <a:p>
            <a:pPr marL="0" indent="0" algn="just">
              <a:buNone/>
            </a:pPr>
            <a:endParaRPr lang="es-ES" sz="1200" dirty="0"/>
          </a:p>
        </p:txBody>
      </p:sp>
      <p:pic>
        <p:nvPicPr>
          <p:cNvPr id="7171"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687097" y="2452396"/>
            <a:ext cx="4791996" cy="3028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9716" y="1637071"/>
            <a:ext cx="8510756" cy="646331"/>
          </a:xfrm>
          <a:prstGeom prst="rect">
            <a:avLst/>
          </a:prstGeom>
          <a:noFill/>
        </p:spPr>
        <p:txBody>
          <a:bodyPr wrap="square" rtlCol="0">
            <a:spAutoFit/>
          </a:bodyPr>
          <a:lstStyle/>
          <a:p>
            <a:pPr algn="just"/>
            <a:r>
              <a:rPr lang="es-ES" dirty="0">
                <a:latin typeface="+mn-lt"/>
              </a:rPr>
              <a:t>Dominio de colisiones: es el segmento donde los dispositivos compiten para comunicarse.</a:t>
            </a:r>
          </a:p>
        </p:txBody>
      </p:sp>
    </p:spTree>
    <p:extLst>
      <p:ext uri="{BB962C8B-B14F-4D97-AF65-F5344CB8AC3E}">
        <p14:creationId xmlns:p14="http://schemas.microsoft.com/office/powerpoint/2010/main" val="1714076183"/>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a:t>Dominios de </a:t>
            </a:r>
            <a:r>
              <a:rPr lang="es-ES" sz="1800" dirty="0" err="1"/>
              <a:t>switching</a:t>
            </a:r>
            <a:r>
              <a:rPr lang="en-US" dirty="0"/>
              <a:t>
</a:t>
            </a:r>
            <a:r>
              <a:rPr lang="es-ES" sz="2800" dirty="0"/>
              <a:t>Dominios de difusión</a:t>
            </a:r>
            <a:endParaRPr lang="es-ES" sz="2800" dirty="0">
              <a:solidFill>
                <a:srgbClr val="00B0F0"/>
              </a:solidFill>
              <a:latin typeface="Arial" charset="0"/>
            </a:endParaRPr>
          </a:p>
        </p:txBody>
      </p:sp>
      <p:sp>
        <p:nvSpPr>
          <p:cNvPr id="8" name="Content Placeholder 1"/>
          <p:cNvSpPr>
            <a:spLocks noGrp="1"/>
          </p:cNvSpPr>
          <p:nvPr>
            <p:ph idx="1"/>
          </p:nvPr>
        </p:nvSpPr>
        <p:spPr>
          <a:xfrm>
            <a:off x="309716" y="1651819"/>
            <a:ext cx="8273845" cy="4999705"/>
          </a:xfrm>
        </p:spPr>
        <p:txBody>
          <a:bodyPr/>
          <a:lstStyle/>
          <a:p>
            <a:pPr marL="0" indent="0" algn="just">
              <a:buNone/>
            </a:pPr>
            <a:r>
              <a:rPr lang="es-ES" sz="2000" dirty="0"/>
              <a:t>Un dominio de difusión es la distancia de la red a la que se puede escuchar una trama de difusión.</a:t>
            </a:r>
          </a:p>
          <a:p>
            <a:pPr marL="342900" indent="-342900" algn="just"/>
            <a:r>
              <a:rPr lang="es-ES" sz="2000" dirty="0"/>
              <a:t>Los switches reenvían tramas de difusión a todos los puertos; por lo tanto, no dividen los dominios de difusión.</a:t>
            </a:r>
          </a:p>
          <a:p>
            <a:pPr marL="342900" indent="-342900" algn="just"/>
            <a:r>
              <a:rPr lang="es-ES" sz="2000" dirty="0"/>
              <a:t>Todos los puertos de un switch (con su configuración predeterminada) pertenecen al mismo dominio de difusión.</a:t>
            </a:r>
          </a:p>
          <a:p>
            <a:pPr marL="342900" indent="-342900" algn="just"/>
            <a:r>
              <a:rPr lang="es-ES" sz="2000" dirty="0"/>
              <a:t>Si hay dos o más switches conectados, las difusiones se reenvían a todos los puertos de todos los switches (excepto al puerto que recibió originalmente la difusión).</a:t>
            </a:r>
          </a:p>
          <a:p>
            <a:pPr marL="0" indent="0" algn="just">
              <a:buNone/>
            </a:pPr>
            <a:endParaRPr lang="es-ES" sz="1600" dirty="0"/>
          </a:p>
        </p:txBody>
      </p:sp>
    </p:spTree>
    <p:extLst>
      <p:ext uri="{BB962C8B-B14F-4D97-AF65-F5344CB8AC3E}">
        <p14:creationId xmlns:p14="http://schemas.microsoft.com/office/powerpoint/2010/main" val="3581264937"/>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200"/>
          </a:xfrm>
        </p:spPr>
        <p:txBody>
          <a:bodyPr>
            <a:normAutofit fontScale="90000"/>
          </a:bodyPr>
          <a:lstStyle/>
          <a:p>
            <a:pPr eaLnBrk="1" hangingPunct="1"/>
            <a:r>
              <a:rPr lang="es-ES" sz="1800" dirty="0"/>
              <a:t>Dominios de </a:t>
            </a:r>
            <a:r>
              <a:rPr lang="es-ES" sz="1800" dirty="0" err="1"/>
              <a:t>switching</a:t>
            </a:r>
            <a:r>
              <a:rPr lang="en-US" dirty="0"/>
              <a:t>
</a:t>
            </a:r>
            <a:r>
              <a:rPr lang="es-ES" sz="2800" dirty="0"/>
              <a:t>Alivio de la congestión en la red</a:t>
            </a:r>
            <a:endParaRPr lang="es-ES" sz="2800" dirty="0">
              <a:solidFill>
                <a:srgbClr val="00B0F0"/>
              </a:solidFill>
              <a:latin typeface="Arial" charset="0"/>
            </a:endParaRPr>
          </a:p>
        </p:txBody>
      </p:sp>
      <p:sp>
        <p:nvSpPr>
          <p:cNvPr id="8" name="Content Placeholder 1"/>
          <p:cNvSpPr>
            <a:spLocks noGrp="1"/>
          </p:cNvSpPr>
          <p:nvPr>
            <p:ph idx="1"/>
          </p:nvPr>
        </p:nvSpPr>
        <p:spPr>
          <a:xfrm>
            <a:off x="309716" y="1651819"/>
            <a:ext cx="8273845" cy="4999705"/>
          </a:xfrm>
        </p:spPr>
        <p:txBody>
          <a:bodyPr/>
          <a:lstStyle/>
          <a:p>
            <a:pPr marL="0" indent="0" algn="just">
              <a:buNone/>
            </a:pPr>
            <a:r>
              <a:rPr lang="es-ES" sz="2000" dirty="0"/>
              <a:t>Los switches ayudan a aliviar la congestión en la red de las siguientes maneras:</a:t>
            </a:r>
          </a:p>
          <a:p>
            <a:pPr marL="342900" indent="-342900" algn="just"/>
            <a:r>
              <a:rPr lang="es-ES" sz="2000" dirty="0"/>
              <a:t>Facilitan la segmentación de una red LAN en dominios de colisiones independientes.</a:t>
            </a:r>
          </a:p>
          <a:p>
            <a:pPr marL="342900" indent="-342900" algn="just"/>
            <a:r>
              <a:rPr lang="es-ES" sz="2000" dirty="0"/>
              <a:t>Brindan una comunicación en dúplex completo (</a:t>
            </a:r>
            <a:r>
              <a:rPr lang="es-ES" sz="2000" i="1" dirty="0"/>
              <a:t>Full </a:t>
            </a:r>
            <a:r>
              <a:rPr lang="es-ES" sz="2000" i="1" dirty="0" err="1"/>
              <a:t>duplex</a:t>
            </a:r>
            <a:r>
              <a:rPr lang="es-ES" sz="2000" dirty="0"/>
              <a:t>) entre los dispositivos.</a:t>
            </a:r>
          </a:p>
          <a:p>
            <a:pPr marL="342900" indent="-342900" algn="just"/>
            <a:r>
              <a:rPr lang="es-ES" sz="2000" dirty="0"/>
              <a:t>Aprovechan su alta densidad de puertos.</a:t>
            </a:r>
          </a:p>
          <a:p>
            <a:pPr marL="342900" indent="-342900" algn="just"/>
            <a:r>
              <a:rPr lang="es-ES" sz="2000" dirty="0"/>
              <a:t>Almacenan en búfer tramas grandes.</a:t>
            </a:r>
          </a:p>
          <a:p>
            <a:pPr marL="342900" indent="-342900" algn="just"/>
            <a:r>
              <a:rPr lang="es-ES" sz="2000" dirty="0"/>
              <a:t>Emplean puertos de alta velocidad.</a:t>
            </a:r>
          </a:p>
          <a:p>
            <a:pPr marL="342900" indent="-342900" algn="just"/>
            <a:r>
              <a:rPr lang="es-ES" sz="2000" dirty="0"/>
              <a:t>Aprovechan su proceso rápido de </a:t>
            </a:r>
            <a:r>
              <a:rPr lang="es-ES" sz="2000" dirty="0" err="1"/>
              <a:t>switching</a:t>
            </a:r>
            <a:r>
              <a:rPr lang="es-ES" sz="2000" dirty="0"/>
              <a:t> interno.</a:t>
            </a:r>
          </a:p>
          <a:p>
            <a:pPr marL="342900" indent="-342900" algn="just"/>
            <a:r>
              <a:rPr lang="es-ES" sz="2000" dirty="0"/>
              <a:t>Tienen un bajo costo por puerto.</a:t>
            </a:r>
          </a:p>
          <a:p>
            <a:pPr marL="0" indent="0" algn="just">
              <a:buNone/>
            </a:pPr>
            <a:endParaRPr lang="es-ES" sz="1600" dirty="0"/>
          </a:p>
        </p:txBody>
      </p:sp>
    </p:spTree>
    <p:extLst>
      <p:ext uri="{BB962C8B-B14F-4D97-AF65-F5344CB8AC3E}">
        <p14:creationId xmlns:p14="http://schemas.microsoft.com/office/powerpoint/2010/main" val="274914771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Configurar un </a:t>
            </a:r>
            <a:r>
              <a:rPr lang="es-ES" sz="1800" dirty="0" err="1"/>
              <a:t>switch</a:t>
            </a:r>
            <a:r>
              <a:rPr lang="es-ES" sz="1800" dirty="0"/>
              <a:t> con parámetros iniciales</a:t>
            </a:r>
            <a:br>
              <a:rPr dirty="0"/>
            </a:br>
            <a:r>
              <a:rPr lang="es-ES" dirty="0">
                <a:latin typeface="Arial" charset="0"/>
              </a:rPr>
              <a:t>Secuencia de arranque de un switch</a:t>
            </a:r>
            <a:endParaRPr lang="es-ES" dirty="0">
              <a:solidFill>
                <a:srgbClr val="00B0F0"/>
              </a:solidFill>
              <a:latin typeface="Arial" charset="0"/>
            </a:endParaRPr>
          </a:p>
        </p:txBody>
      </p:sp>
      <p:sp>
        <p:nvSpPr>
          <p:cNvPr id="2" name="Content Placeholder 1"/>
          <p:cNvSpPr>
            <a:spLocks noGrp="1"/>
          </p:cNvSpPr>
          <p:nvPr>
            <p:ph idx="1"/>
          </p:nvPr>
        </p:nvSpPr>
        <p:spPr>
          <a:xfrm>
            <a:off x="213110" y="1569720"/>
            <a:ext cx="8601281" cy="4756652"/>
          </a:xfrm>
        </p:spPr>
        <p:txBody>
          <a:bodyPr/>
          <a:lstStyle/>
          <a:p>
            <a:pPr marL="457200" indent="-457200" algn="just">
              <a:buFont typeface="+mj-lt"/>
              <a:buAutoNum type="arabicPeriod"/>
            </a:pPr>
            <a:r>
              <a:rPr lang="es-ES" sz="2000" dirty="0"/>
              <a:t>Prueba de autodiagnóstico al encender (POST).</a:t>
            </a:r>
          </a:p>
          <a:p>
            <a:pPr marL="457200" indent="-457200" algn="just">
              <a:buFont typeface="+mj-lt"/>
              <a:buAutoNum type="arabicPeriod"/>
            </a:pPr>
            <a:r>
              <a:rPr lang="es-ES" sz="2000" dirty="0"/>
              <a:t>Se ejecuta el software del cargador de arranque.</a:t>
            </a:r>
          </a:p>
          <a:p>
            <a:pPr marL="457200" indent="-457200" algn="just">
              <a:buFont typeface="+mj-lt"/>
              <a:buAutoNum type="arabicPeriod"/>
            </a:pPr>
            <a:r>
              <a:rPr lang="es-ES" sz="2000" dirty="0"/>
              <a:t>El cargador de arranque lleva a cabo la inicialización de la CPU de bajo nivel.</a:t>
            </a:r>
          </a:p>
          <a:p>
            <a:pPr marL="457200" indent="-457200" algn="just">
              <a:buFont typeface="+mj-lt"/>
              <a:buAutoNum type="arabicPeriod"/>
            </a:pPr>
            <a:r>
              <a:rPr lang="es-ES" sz="2000" dirty="0"/>
              <a:t>El cargador de arranque inicializa el sistema de archivos flash.</a:t>
            </a:r>
          </a:p>
          <a:p>
            <a:pPr marL="457200" indent="-457200" algn="just">
              <a:buFont typeface="+mj-lt"/>
              <a:buAutoNum type="arabicPeriod"/>
            </a:pPr>
            <a:r>
              <a:rPr lang="es-ES" sz="2000" dirty="0"/>
              <a:t>El cargador de arranque ubica y carga en la memoria una imagen del software del sistema operativo IOS predeterminado y le cede el control del switch al IOS.</a:t>
            </a:r>
          </a:p>
          <a:p>
            <a:pPr algn="just"/>
            <a:endParaRPr lang="es-ES" sz="2000" dirty="0"/>
          </a:p>
        </p:txBody>
      </p:sp>
    </p:spTree>
    <p:extLst>
      <p:ext uri="{BB962C8B-B14F-4D97-AF65-F5344CB8AC3E}">
        <p14:creationId xmlns:p14="http://schemas.microsoft.com/office/powerpoint/2010/main" val="3138387112"/>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a:bodyPr>
          <a:lstStyle/>
          <a:p>
            <a:pPr eaLnBrk="1" hangingPunct="1"/>
            <a:r>
              <a:rPr lang="es-ES" sz="1800" dirty="0"/>
              <a:t>Configurar un </a:t>
            </a:r>
            <a:r>
              <a:rPr lang="es-ES" sz="1800" dirty="0" err="1"/>
              <a:t>switch</a:t>
            </a:r>
            <a:r>
              <a:rPr lang="es-ES" sz="1800" dirty="0"/>
              <a:t> con parámetros iniciales</a:t>
            </a:r>
            <a:br>
              <a:rPr dirty="0"/>
            </a:br>
            <a:r>
              <a:rPr lang="es-ES" dirty="0">
                <a:latin typeface="Arial" charset="0"/>
              </a:rPr>
              <a:t>Secuencia de arranque de un </a:t>
            </a:r>
            <a:r>
              <a:rPr lang="es-ES" dirty="0" err="1">
                <a:latin typeface="Arial" charset="0"/>
              </a:rPr>
              <a:t>switch</a:t>
            </a:r>
            <a:endParaRPr lang="es-ES" dirty="0">
              <a:solidFill>
                <a:srgbClr val="00B0F0"/>
              </a:solidFill>
              <a:latin typeface="Arial" charset="0"/>
            </a:endParaRPr>
          </a:p>
        </p:txBody>
      </p:sp>
      <p:sp>
        <p:nvSpPr>
          <p:cNvPr id="2" name="Content Placeholder 1"/>
          <p:cNvSpPr>
            <a:spLocks noGrp="1"/>
          </p:cNvSpPr>
          <p:nvPr>
            <p:ph idx="1"/>
          </p:nvPr>
        </p:nvSpPr>
        <p:spPr>
          <a:xfrm>
            <a:off x="213110" y="1569720"/>
            <a:ext cx="8752915" cy="4756652"/>
          </a:xfrm>
        </p:spPr>
        <p:txBody>
          <a:bodyPr/>
          <a:lstStyle/>
          <a:p>
            <a:pPr marL="0" indent="0" algn="just">
              <a:buNone/>
            </a:pPr>
            <a:r>
              <a:rPr lang="es-ES" sz="1400" dirty="0"/>
              <a:t>Para encontrar una imagen del Cisco IOS adecuada, el switch realiza los siguientes pasos:</a:t>
            </a:r>
          </a:p>
          <a:p>
            <a:pPr marL="746125" indent="-746125" algn="just">
              <a:buNone/>
            </a:pPr>
            <a:r>
              <a:rPr lang="es-ES" sz="1400" b="1" dirty="0"/>
              <a:t>Paso 1.	</a:t>
            </a:r>
            <a:r>
              <a:rPr lang="es-ES" sz="1400" dirty="0"/>
              <a:t>Intenta arrancar automáticamente con la información de la variable de entorno BOOT.</a:t>
            </a:r>
          </a:p>
          <a:p>
            <a:pPr marL="746125" indent="-746125" algn="just">
              <a:buNone/>
              <a:tabLst>
                <a:tab pos="746125" algn="l"/>
              </a:tabLst>
            </a:pPr>
            <a:r>
              <a:rPr lang="es-ES" sz="1400" b="1" dirty="0"/>
              <a:t>Paso 2.</a:t>
            </a:r>
            <a:r>
              <a:rPr lang="es-ES" sz="1400" dirty="0"/>
              <a:t>	Si esta variable no está establecida, el switch realiza una búsqueda integral en todo el sistema de archivos flash. Si puede, el switch carga y ejecuta el primer archivo ejecutable.</a:t>
            </a:r>
          </a:p>
          <a:p>
            <a:pPr marL="746125" indent="-746125" algn="just">
              <a:buNone/>
            </a:pPr>
            <a:r>
              <a:rPr lang="es-ES" sz="1400" b="1" dirty="0"/>
              <a:t>Paso 3.</a:t>
            </a:r>
            <a:r>
              <a:rPr lang="es-ES" sz="1400" dirty="0"/>
              <a:t>	A continuación, el sistema operativo IOS inicializa las interfaces mediante los comandos de Cisco IOS que se encuentran en el archivo de configuración y en la configuración de arranque, almacenados en la memoria NVRAM.</a:t>
            </a:r>
          </a:p>
          <a:p>
            <a:pPr marL="488950" indent="-488950" algn="just">
              <a:buNone/>
            </a:pPr>
            <a:r>
              <a:rPr lang="es-ES" sz="1400" b="1" dirty="0"/>
              <a:t>Nota</a:t>
            </a:r>
            <a:r>
              <a:rPr lang="es-ES" sz="1400" dirty="0"/>
              <a:t>: El comando</a:t>
            </a:r>
            <a:r>
              <a:rPr lang="es-ES" sz="2000" dirty="0"/>
              <a:t> </a:t>
            </a:r>
            <a:r>
              <a:rPr lang="es-ES" sz="1400" b="1" dirty="0"/>
              <a:t>boot system</a:t>
            </a:r>
            <a:r>
              <a:rPr lang="es-ES" sz="2000" dirty="0"/>
              <a:t> </a:t>
            </a:r>
            <a:r>
              <a:rPr lang="es-ES" sz="1400" dirty="0"/>
              <a:t>se puede utilizar para establecer la variable de entorno BOOT. Use el comando </a:t>
            </a:r>
            <a:r>
              <a:rPr lang="es-ES" sz="1400" b="1" dirty="0"/>
              <a:t>show boot</a:t>
            </a:r>
            <a:r>
              <a:rPr lang="es-ES" sz="1400" dirty="0"/>
              <a:t> para ver la configuración actual del archivo de arranque de IOS.</a:t>
            </a:r>
            <a:endParaRPr lang="es-ES" sz="18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77" y="4179092"/>
            <a:ext cx="6323828" cy="227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85585" y="4637246"/>
            <a:ext cx="2343149" cy="1162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248712"/>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a:t>Configurar un </a:t>
            </a:r>
            <a:r>
              <a:rPr lang="es-ES" sz="1800" dirty="0" err="1"/>
              <a:t>switch</a:t>
            </a:r>
            <a:r>
              <a:rPr lang="es-ES" sz="1800" dirty="0"/>
              <a:t> con parámetros iniciales</a:t>
            </a:r>
            <a:br>
              <a:rPr dirty="0"/>
            </a:br>
            <a:r>
              <a:rPr lang="es-ES" dirty="0"/>
              <a:t>Recuperación tras un bloqueo del sistema</a:t>
            </a:r>
            <a:endParaRPr lang="es-ES" dirty="0">
              <a:solidFill>
                <a:srgbClr val="00B0F0"/>
              </a:solidFill>
              <a:latin typeface="Arial" charset="0"/>
            </a:endParaRPr>
          </a:p>
        </p:txBody>
      </p:sp>
      <p:sp>
        <p:nvSpPr>
          <p:cNvPr id="2" name="Content Placeholder 1"/>
          <p:cNvSpPr>
            <a:spLocks noGrp="1"/>
          </p:cNvSpPr>
          <p:nvPr>
            <p:ph idx="1"/>
          </p:nvPr>
        </p:nvSpPr>
        <p:spPr>
          <a:xfrm>
            <a:off x="213110" y="1369752"/>
            <a:ext cx="8537485" cy="5093780"/>
          </a:xfrm>
        </p:spPr>
        <p:txBody>
          <a:bodyPr>
            <a:normAutofit/>
          </a:bodyPr>
          <a:lstStyle/>
          <a:p>
            <a:pPr algn="just"/>
            <a:r>
              <a:rPr lang="es-ES" sz="2000" dirty="0"/>
              <a:t>El cargador de arranque también se puede utilizar para administrar el switch si el IOS no se puede cargar.</a:t>
            </a:r>
          </a:p>
          <a:p>
            <a:pPr algn="just"/>
            <a:r>
              <a:rPr lang="es-ES" sz="2000" dirty="0"/>
              <a:t>Se puede acceder al cargador de arranque mediante una conexión de consola con los siguientes pasos:</a:t>
            </a:r>
          </a:p>
          <a:p>
            <a:pPr marL="795337" lvl="1" indent="-457200" algn="just">
              <a:buFont typeface="+mj-lt"/>
              <a:buAutoNum type="arabicPeriod"/>
            </a:pPr>
            <a:r>
              <a:rPr lang="es-ES" sz="2000" dirty="0"/>
              <a:t>Conectar un PC al puerto de consola del </a:t>
            </a:r>
            <a:r>
              <a:rPr lang="es-ES" sz="2000" dirty="0" err="1"/>
              <a:t>switch</a:t>
            </a:r>
            <a:r>
              <a:rPr lang="es-ES" sz="2000" dirty="0"/>
              <a:t> con un cable de consola. Desconecte el cable de alimentación del </a:t>
            </a:r>
            <a:r>
              <a:rPr lang="es-ES" sz="2000" dirty="0" err="1"/>
              <a:t>switch</a:t>
            </a:r>
            <a:r>
              <a:rPr lang="es-ES" sz="2000" dirty="0"/>
              <a:t>.</a:t>
            </a:r>
          </a:p>
          <a:p>
            <a:pPr marL="795337" lvl="1" indent="-457200" algn="just">
              <a:buFont typeface="+mj-lt"/>
              <a:buAutoNum type="arabicPeriod"/>
            </a:pPr>
            <a:r>
              <a:rPr lang="es-ES" sz="2000" dirty="0"/>
              <a:t>Volver a conectar el cable de alimentación al </a:t>
            </a:r>
            <a:r>
              <a:rPr lang="es-ES" sz="2000" dirty="0" err="1"/>
              <a:t>switch</a:t>
            </a:r>
            <a:r>
              <a:rPr lang="es-ES" sz="2000" dirty="0"/>
              <a:t> y mantener presionado el botón </a:t>
            </a:r>
            <a:r>
              <a:rPr lang="es-ES" sz="2000" dirty="0" err="1"/>
              <a:t>Mode</a:t>
            </a:r>
            <a:r>
              <a:rPr lang="es-ES" sz="2000" dirty="0"/>
              <a:t> (Modo).</a:t>
            </a:r>
          </a:p>
          <a:p>
            <a:pPr marL="795337" lvl="1" indent="-457200" algn="just">
              <a:buFont typeface="+mj-lt"/>
              <a:buAutoNum type="arabicPeriod"/>
            </a:pPr>
            <a:r>
              <a:rPr lang="es-ES" sz="2000" dirty="0"/>
              <a:t>El LED del sistema emite brevemente una luz color ámbar y después verde sólido. Soltar el botón </a:t>
            </a:r>
            <a:r>
              <a:rPr lang="es-ES" sz="2000" dirty="0" err="1"/>
              <a:t>Mode</a:t>
            </a:r>
            <a:r>
              <a:rPr lang="es-ES" sz="2000" dirty="0"/>
              <a:t>.</a:t>
            </a:r>
          </a:p>
          <a:p>
            <a:pPr algn="just"/>
            <a:r>
              <a:rPr lang="es-ES" sz="2000" dirty="0"/>
              <a:t>Aparece la petición</a:t>
            </a:r>
            <a:r>
              <a:rPr lang="es-ES" dirty="0"/>
              <a:t> </a:t>
            </a:r>
            <a:r>
              <a:rPr lang="es-ES" sz="2000" b="1" dirty="0">
                <a:latin typeface="Courier New" pitchFamily="49" charset="0"/>
              </a:rPr>
              <a:t>switch: </a:t>
            </a:r>
            <a:r>
              <a:rPr lang="es-ES" sz="2000" dirty="0"/>
              <a:t>del cargador de arranque en el software de emulación de terminales en la PC.</a:t>
            </a:r>
          </a:p>
          <a:p>
            <a:pPr algn="just"/>
            <a:endParaRPr lang="es-ES" sz="2000" dirty="0"/>
          </a:p>
        </p:txBody>
      </p:sp>
    </p:spTree>
    <p:extLst>
      <p:ext uri="{BB962C8B-B14F-4D97-AF65-F5344CB8AC3E}">
        <p14:creationId xmlns:p14="http://schemas.microsoft.com/office/powerpoint/2010/main" val="374583358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Configurar un </a:t>
            </a:r>
            <a:r>
              <a:rPr lang="es-ES" sz="1800" dirty="0" err="1"/>
              <a:t>switch</a:t>
            </a:r>
            <a:r>
              <a:rPr lang="es-ES" sz="1800" dirty="0"/>
              <a:t> con parámetros iniciales</a:t>
            </a:r>
            <a:br>
              <a:rPr dirty="0"/>
            </a:br>
            <a:r>
              <a:rPr lang="es-ES" dirty="0">
                <a:latin typeface="Arial" charset="0"/>
              </a:rPr>
              <a:t>Indicadores LED de un switch</a:t>
            </a:r>
            <a:endParaRPr lang="es-ES" dirty="0">
              <a:solidFill>
                <a:srgbClr val="00B0F0"/>
              </a:solidFill>
              <a:latin typeface="Arial" charset="0"/>
            </a:endParaRPr>
          </a:p>
        </p:txBody>
      </p:sp>
      <p:sp>
        <p:nvSpPr>
          <p:cNvPr id="2" name="Content Placeholder 1"/>
          <p:cNvSpPr>
            <a:spLocks noGrp="1"/>
          </p:cNvSpPr>
          <p:nvPr>
            <p:ph idx="1"/>
          </p:nvPr>
        </p:nvSpPr>
        <p:spPr>
          <a:xfrm>
            <a:off x="213110" y="1369752"/>
            <a:ext cx="8752915" cy="5093780"/>
          </a:xfrm>
        </p:spPr>
        <p:txBody>
          <a:bodyPr>
            <a:normAutofit/>
          </a:bodyPr>
          <a:lstStyle/>
          <a:p>
            <a:r>
              <a:rPr lang="es-ES" sz="1800" dirty="0"/>
              <a:t>Cada puerto en los switches Cisco Catalyst tiene indicadores luminosos LED de estado. </a:t>
            </a:r>
          </a:p>
          <a:p>
            <a:r>
              <a:rPr lang="es-ES" sz="1800" dirty="0"/>
              <a:t>Estos LED reflejan la actividad de los puertos de manera predeterminada, pero también pueden proporcionar otra información sobre el switch mediante el botón Mode.</a:t>
            </a:r>
          </a:p>
          <a:p>
            <a:r>
              <a:rPr lang="es-ES" sz="1800" dirty="0"/>
              <a:t>Los siguientes modos están disponibles en los switches Cisco Catalyst 2960:</a:t>
            </a:r>
          </a:p>
          <a:p>
            <a:pPr marL="625475" lvl="1" indent="-168275">
              <a:tabLst>
                <a:tab pos="517525" algn="l"/>
                <a:tab pos="579438" algn="l"/>
                <a:tab pos="625475" algn="l"/>
              </a:tabLst>
            </a:pPr>
            <a:r>
              <a:rPr lang="es-ES" sz="1800" dirty="0"/>
              <a:t>LED del sistema</a:t>
            </a:r>
          </a:p>
          <a:p>
            <a:pPr marL="625475" lvl="1" indent="-168275">
              <a:tabLst>
                <a:tab pos="517525" algn="l"/>
                <a:tab pos="579438" algn="l"/>
                <a:tab pos="625475" algn="l"/>
              </a:tabLst>
            </a:pPr>
            <a:r>
              <a:rPr lang="es-ES" sz="1800" dirty="0"/>
              <a:t>LED del sistema de alimentación </a:t>
            </a:r>
            <a:br>
              <a:rPr lang="es-ES" sz="1800" dirty="0"/>
            </a:br>
            <a:r>
              <a:rPr lang="es-ES" sz="1800" dirty="0"/>
              <a:t>redundante (RPS)</a:t>
            </a:r>
          </a:p>
          <a:p>
            <a:pPr marL="625475" lvl="1" indent="-168275">
              <a:tabLst>
                <a:tab pos="517525" algn="l"/>
                <a:tab pos="579438" algn="l"/>
                <a:tab pos="625475" algn="l"/>
              </a:tabLst>
            </a:pPr>
            <a:r>
              <a:rPr lang="es-ES" sz="1800" dirty="0"/>
              <a:t>LED de estado del puerto</a:t>
            </a:r>
          </a:p>
          <a:p>
            <a:pPr marL="625475" lvl="1" indent="-168275">
              <a:tabLst>
                <a:tab pos="517525" algn="l"/>
                <a:tab pos="579438" algn="l"/>
                <a:tab pos="625475" algn="l"/>
              </a:tabLst>
            </a:pPr>
            <a:r>
              <a:rPr lang="es-ES" sz="1800" dirty="0"/>
              <a:t>LED de modo dúplex del puerto</a:t>
            </a:r>
          </a:p>
          <a:p>
            <a:pPr marL="625475" lvl="1" indent="-168275">
              <a:tabLst>
                <a:tab pos="517525" algn="l"/>
                <a:tab pos="579438" algn="l"/>
                <a:tab pos="625475" algn="l"/>
              </a:tabLst>
            </a:pPr>
            <a:r>
              <a:rPr lang="es-ES" sz="1800" dirty="0"/>
              <a:t>LED de velocidad del puerto</a:t>
            </a:r>
          </a:p>
          <a:p>
            <a:pPr marL="625475" lvl="1" indent="-168275">
              <a:tabLst>
                <a:tab pos="517525" algn="l"/>
                <a:tab pos="579438" algn="l"/>
                <a:tab pos="625475" algn="l"/>
              </a:tabLst>
            </a:pPr>
            <a:r>
              <a:rPr lang="es-ES" sz="1800" dirty="0"/>
              <a:t>LED de modo de alimentación por </a:t>
            </a:r>
            <a:br>
              <a:rPr lang="es-ES" sz="1800" dirty="0"/>
            </a:br>
            <a:r>
              <a:rPr lang="es-ES" sz="1800" dirty="0"/>
              <a:t>Ethernet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11960" y="2770259"/>
            <a:ext cx="4781002" cy="3467053"/>
          </a:xfrm>
          <a:prstGeom prst="rect">
            <a:avLst/>
          </a:prstGeom>
          <a:ln>
            <a:solidFill>
              <a:schemeClr val="tx1"/>
            </a:solidFill>
          </a:ln>
        </p:spPr>
      </p:pic>
    </p:spTree>
    <p:extLst>
      <p:ext uri="{BB962C8B-B14F-4D97-AF65-F5344CB8AC3E}">
        <p14:creationId xmlns:p14="http://schemas.microsoft.com/office/powerpoint/2010/main" val="158139862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48113" cy="838200"/>
          </a:xfrm>
        </p:spPr>
        <p:txBody>
          <a:bodyPr anchor="b">
            <a:normAutofit fontScale="90000"/>
          </a:bodyPr>
          <a:lstStyle/>
          <a:p>
            <a:pPr eaLnBrk="1" hangingPunct="1"/>
            <a:r>
              <a:rPr lang="es-ES" sz="1800" dirty="0"/>
              <a:t>Redes convergentes</a:t>
            </a:r>
            <a:r>
              <a:rPr lang="en-US" dirty="0"/>
              <a:t>
</a:t>
            </a:r>
            <a:r>
              <a:rPr lang="es-ES" sz="2800" dirty="0"/>
              <a:t>Jerarquía en las redes conmutadas sin fronteras</a:t>
            </a:r>
            <a:endParaRPr lang="es-ES" sz="2800" dirty="0">
              <a:solidFill>
                <a:srgbClr val="00B0F0"/>
              </a:solidFill>
              <a:latin typeface="Arial" charset="0"/>
            </a:endParaRPr>
          </a:p>
        </p:txBody>
      </p:sp>
      <p:sp>
        <p:nvSpPr>
          <p:cNvPr id="2" name="Content Placeholder 1"/>
          <p:cNvSpPr>
            <a:spLocks noGrp="1"/>
          </p:cNvSpPr>
          <p:nvPr>
            <p:ph idx="1"/>
          </p:nvPr>
        </p:nvSpPr>
        <p:spPr>
          <a:xfrm>
            <a:off x="195768" y="1666567"/>
            <a:ext cx="3366139" cy="4586749"/>
          </a:xfrm>
        </p:spPr>
        <p:txBody>
          <a:bodyPr/>
          <a:lstStyle/>
          <a:p>
            <a:pPr marL="0" indent="0" algn="just">
              <a:buNone/>
            </a:pPr>
            <a:r>
              <a:rPr lang="es-ES" sz="2000" dirty="0"/>
              <a:t>Las pautas de diseño de las redes conmutadas sin fronteras se basan en los siguientes principios:</a:t>
            </a:r>
          </a:p>
          <a:p>
            <a:pPr marL="236538" lvl="1" indent="-236538" algn="just">
              <a:spcBef>
                <a:spcPct val="50000"/>
              </a:spcBef>
              <a:buFont typeface="Wingdings" pitchFamily="2" charset="2"/>
              <a:buChar char="§"/>
            </a:pPr>
            <a:r>
              <a:rPr lang="es-ES" sz="2000" dirty="0"/>
              <a:t>Jerárquico</a:t>
            </a:r>
          </a:p>
          <a:p>
            <a:pPr marL="236538" lvl="1" indent="-236538" algn="just">
              <a:spcBef>
                <a:spcPct val="50000"/>
              </a:spcBef>
              <a:buFont typeface="Wingdings" pitchFamily="2" charset="2"/>
              <a:buChar char="§"/>
            </a:pPr>
            <a:r>
              <a:rPr lang="es-ES" sz="2000" dirty="0"/>
              <a:t>Modularidad</a:t>
            </a:r>
          </a:p>
          <a:p>
            <a:pPr marL="236538" lvl="1" indent="-236538" algn="just">
              <a:spcBef>
                <a:spcPct val="50000"/>
              </a:spcBef>
              <a:buFont typeface="Wingdings" pitchFamily="2" charset="2"/>
              <a:buChar char="§"/>
            </a:pPr>
            <a:r>
              <a:rPr lang="es-ES" sz="2000" dirty="0"/>
              <a:t>Capacidad de recuperación</a:t>
            </a:r>
          </a:p>
          <a:p>
            <a:pPr marL="236538" lvl="1" indent="-236538" algn="just">
              <a:spcBef>
                <a:spcPct val="50000"/>
              </a:spcBef>
              <a:buFont typeface="Wingdings" pitchFamily="2" charset="2"/>
              <a:buChar char="§"/>
            </a:pPr>
            <a:r>
              <a:rPr lang="es-ES" sz="2000" dirty="0"/>
              <a:t>Flexibilidad</a:t>
            </a:r>
          </a:p>
          <a:p>
            <a:pPr marL="0" indent="0" algn="just">
              <a:buNone/>
            </a:pPr>
            <a:endParaRPr lang="es-ES" sz="16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45384" y="1666609"/>
            <a:ext cx="5069525" cy="4137023"/>
          </a:xfrm>
          <a:prstGeom prst="rect">
            <a:avLst/>
          </a:prstGeom>
          <a:ln>
            <a:solidFill>
              <a:schemeClr val="tx1"/>
            </a:solidFill>
          </a:ln>
        </p:spPr>
      </p:pic>
    </p:spTree>
    <p:extLst>
      <p:ext uri="{BB962C8B-B14F-4D97-AF65-F5344CB8AC3E}">
        <p14:creationId xmlns:p14="http://schemas.microsoft.com/office/powerpoint/2010/main" val="2375708453"/>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Configurar un </a:t>
            </a:r>
            <a:r>
              <a:rPr lang="es-ES" sz="1800" dirty="0" err="1"/>
              <a:t>switch</a:t>
            </a:r>
            <a:r>
              <a:rPr lang="es-ES" sz="1800" dirty="0"/>
              <a:t> con parámetros iniciales</a:t>
            </a:r>
            <a:br>
              <a:rPr dirty="0"/>
            </a:br>
            <a:r>
              <a:rPr lang="es-ES" dirty="0"/>
              <a:t>Preparación para la administración básica de un </a:t>
            </a:r>
            <a:r>
              <a:rPr lang="es-ES" dirty="0" err="1"/>
              <a:t>switch</a:t>
            </a:r>
            <a:endParaRPr lang="es-ES" dirty="0">
              <a:solidFill>
                <a:srgbClr val="00B0F0"/>
              </a:solidFill>
              <a:latin typeface="Arial" charset="0"/>
            </a:endParaRPr>
          </a:p>
        </p:txBody>
      </p:sp>
      <p:sp>
        <p:nvSpPr>
          <p:cNvPr id="2" name="Content Placeholder 1"/>
          <p:cNvSpPr>
            <a:spLocks noGrp="1"/>
          </p:cNvSpPr>
          <p:nvPr>
            <p:ph idx="1"/>
          </p:nvPr>
        </p:nvSpPr>
        <p:spPr>
          <a:xfrm>
            <a:off x="213110" y="1539240"/>
            <a:ext cx="8526853" cy="2636520"/>
          </a:xfrm>
        </p:spPr>
        <p:txBody>
          <a:bodyPr>
            <a:noAutofit/>
          </a:bodyPr>
          <a:lstStyle/>
          <a:p>
            <a:pPr marL="0" indent="0" algn="just">
              <a:buNone/>
            </a:pPr>
            <a:r>
              <a:rPr lang="es-ES" sz="2800" dirty="0"/>
              <a:t>Para administrar un switch Cisco en forma remota, se debe configurar para que acceda a la red.</a:t>
            </a:r>
          </a:p>
          <a:p>
            <a:pPr algn="just"/>
            <a:r>
              <a:rPr lang="es-ES" sz="2000" dirty="0"/>
              <a:t>Para conectar un PC al puerto de consola de un switch para su configuración, se utiliza un cable de consola.</a:t>
            </a:r>
          </a:p>
          <a:p>
            <a:pPr algn="just"/>
            <a:r>
              <a:rPr lang="es-ES" sz="2000" dirty="0"/>
              <a:t>La información de IP (dirección, máscara de subred, gateway) se debe asignar a una interfaz virtual del switch (SVI).</a:t>
            </a:r>
          </a:p>
          <a:p>
            <a:pPr algn="just"/>
            <a:r>
              <a:rPr lang="es-ES" sz="2000" dirty="0"/>
              <a:t>Si el switch se administra desde una red remota, también se debe configurar un gateway predeterminado.</a:t>
            </a:r>
          </a:p>
          <a:p>
            <a:pPr algn="just"/>
            <a:r>
              <a:rPr lang="es-ES" sz="2000" b="1" dirty="0">
                <a:solidFill>
                  <a:srgbClr val="002060"/>
                </a:solidFill>
              </a:rPr>
              <a:t>Una vez hecho esto, el </a:t>
            </a:r>
            <a:r>
              <a:rPr lang="es-ES" sz="2000" b="1" dirty="0" err="1">
                <a:solidFill>
                  <a:srgbClr val="002060"/>
                </a:solidFill>
              </a:rPr>
              <a:t>switch</a:t>
            </a:r>
            <a:r>
              <a:rPr lang="es-ES" sz="2000" b="1" dirty="0">
                <a:solidFill>
                  <a:srgbClr val="002060"/>
                </a:solidFill>
              </a:rPr>
              <a:t> permite la administración remota pero no </a:t>
            </a:r>
            <a:r>
              <a:rPr lang="es-ES" sz="2000" b="1" dirty="0" err="1">
                <a:solidFill>
                  <a:srgbClr val="002060"/>
                </a:solidFill>
              </a:rPr>
              <a:t>enruta</a:t>
            </a:r>
            <a:r>
              <a:rPr lang="es-ES" sz="2000" b="1" dirty="0">
                <a:solidFill>
                  <a:srgbClr val="002060"/>
                </a:solidFill>
              </a:rPr>
              <a:t> paquetes de capa 3.</a:t>
            </a:r>
          </a:p>
        </p:txBody>
      </p:sp>
    </p:spTree>
    <p:extLst>
      <p:ext uri="{BB962C8B-B14F-4D97-AF65-F5344CB8AC3E}">
        <p14:creationId xmlns:p14="http://schemas.microsoft.com/office/powerpoint/2010/main" val="408789296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516312"/>
            <a:ext cx="8772157" cy="838200"/>
          </a:xfrm>
        </p:spPr>
        <p:txBody>
          <a:bodyPr anchor="t">
            <a:normAutofit fontScale="90000"/>
          </a:bodyPr>
          <a:lstStyle/>
          <a:p>
            <a:pPr eaLnBrk="1" hangingPunct="1"/>
            <a:r>
              <a:rPr lang="es-ES" sz="1800" dirty="0"/>
              <a:t>Configurar un </a:t>
            </a:r>
            <a:r>
              <a:rPr lang="es-ES" sz="1800" dirty="0" err="1"/>
              <a:t>switch</a:t>
            </a:r>
            <a:r>
              <a:rPr lang="es-ES" sz="1800" dirty="0"/>
              <a:t> con parámetros iniciales</a:t>
            </a:r>
            <a:br>
              <a:rPr dirty="0"/>
            </a:br>
            <a:r>
              <a:rPr lang="es-ES" dirty="0">
                <a:latin typeface="Arial" charset="0"/>
              </a:rPr>
              <a:t>Configurar el acceso a la administración de un switch</a:t>
            </a:r>
            <a:endParaRPr lang="es-ES" dirty="0">
              <a:solidFill>
                <a:srgbClr val="00B0F0"/>
              </a:solidFill>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80" y="1785207"/>
            <a:ext cx="7533139" cy="4580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528052"/>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760152"/>
            <a:ext cx="8772157" cy="838200"/>
          </a:xfrm>
        </p:spPr>
        <p:txBody>
          <a:bodyPr>
            <a:normAutofit fontScale="90000"/>
          </a:bodyPr>
          <a:lstStyle/>
          <a:p>
            <a:pPr eaLnBrk="1" hangingPunct="1"/>
            <a:r>
              <a:rPr lang="es-ES" sz="1800" dirty="0"/>
              <a:t>Configurar un </a:t>
            </a:r>
            <a:r>
              <a:rPr lang="es-ES" sz="1800" dirty="0" err="1"/>
              <a:t>switch</a:t>
            </a:r>
            <a:r>
              <a:rPr lang="es-ES" sz="1800" dirty="0"/>
              <a:t> con parámetros iniciales</a:t>
            </a:r>
            <a:br>
              <a:rPr dirty="0"/>
            </a:br>
            <a:r>
              <a:rPr lang="es-ES" dirty="0">
                <a:latin typeface="Arial" charset="0"/>
              </a:rPr>
              <a:t>Configurar el acceso a la administración de un switch (continuación)</a:t>
            </a:r>
            <a:endParaRPr lang="es-ES" dirty="0">
              <a:solidFill>
                <a:srgbClr val="00B0F0"/>
              </a:solidFill>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1112" y="1939288"/>
            <a:ext cx="6923964" cy="3279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79919" y="5039678"/>
            <a:ext cx="5086350" cy="138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01570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760152"/>
            <a:ext cx="8772157" cy="838200"/>
          </a:xfrm>
        </p:spPr>
        <p:txBody>
          <a:bodyPr>
            <a:normAutofit fontScale="90000"/>
          </a:bodyPr>
          <a:lstStyle/>
          <a:p>
            <a:pPr eaLnBrk="1" hangingPunct="1">
              <a:tabLst>
                <a:tab pos="2328863" algn="l"/>
              </a:tabLst>
            </a:pPr>
            <a:r>
              <a:rPr lang="es-ES" sz="1800" dirty="0"/>
              <a:t>Configurar un </a:t>
            </a:r>
            <a:r>
              <a:rPr lang="es-ES" sz="1800" dirty="0" err="1"/>
              <a:t>switch</a:t>
            </a:r>
            <a:r>
              <a:rPr lang="es-ES" sz="1800" dirty="0"/>
              <a:t> con parámetros iniciales</a:t>
            </a:r>
            <a:br>
              <a:rPr dirty="0"/>
            </a:br>
            <a:r>
              <a:rPr lang="es-ES" dirty="0">
                <a:latin typeface="Arial" charset="0"/>
              </a:rPr>
              <a:t>Configurar el acceso a la administración de un switch (continuación)</a:t>
            </a:r>
            <a:endParaRPr lang="es-ES" dirty="0">
              <a:solidFill>
                <a:srgbClr val="00B0F0"/>
              </a:solidFill>
              <a:latin typeface="Arial"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7474" y="2263646"/>
            <a:ext cx="5935844" cy="288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154" y="2617470"/>
            <a:ext cx="5794282"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691301"/>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Configurar los puertos de un </a:t>
            </a:r>
            <a:r>
              <a:rPr lang="es-ES" sz="1800" dirty="0" err="1"/>
              <a:t>switch</a:t>
            </a:r>
            <a:br>
              <a:rPr dirty="0"/>
            </a:br>
            <a:r>
              <a:rPr lang="es-ES" dirty="0">
                <a:latin typeface="Arial" charset="0"/>
              </a:rPr>
              <a:t>Comunicación en dúplex</a:t>
            </a:r>
            <a:endParaRPr lang="es-ES" dirty="0">
              <a:solidFill>
                <a:srgbClr val="00B0F0"/>
              </a:solidFill>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9833" y="1790700"/>
            <a:ext cx="6567331" cy="4137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8949728"/>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37481" cy="809568"/>
          </a:xfrm>
        </p:spPr>
        <p:txBody>
          <a:bodyPr anchor="t">
            <a:normAutofit fontScale="90000"/>
          </a:bodyPr>
          <a:lstStyle/>
          <a:p>
            <a:pPr eaLnBrk="1" hangingPunct="1"/>
            <a:r>
              <a:rPr lang="es-ES" sz="1800" dirty="0"/>
              <a:t>Configurar los puertos de un </a:t>
            </a:r>
            <a:r>
              <a:rPr lang="es-ES" sz="1800" dirty="0" err="1"/>
              <a:t>switch</a:t>
            </a:r>
            <a:br>
              <a:rPr dirty="0"/>
            </a:br>
            <a:r>
              <a:rPr lang="es-ES" dirty="0">
                <a:latin typeface="Arial" charset="0"/>
              </a:rPr>
              <a:t>Configurar los puertos de un switch en la capa física</a:t>
            </a:r>
            <a:endParaRPr lang="es-ES" dirty="0">
              <a:solidFill>
                <a:srgbClr val="00B0F0"/>
              </a:solidFill>
              <a:latin typeface="Arial"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2896" y="1507722"/>
            <a:ext cx="6162343" cy="467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68893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950132" cy="809568"/>
          </a:xfrm>
        </p:spPr>
        <p:txBody>
          <a:bodyPr/>
          <a:lstStyle/>
          <a:p>
            <a:pPr eaLnBrk="1" hangingPunct="1"/>
            <a:r>
              <a:rPr lang="es-ES" sz="1800" dirty="0"/>
              <a:t>Configurar los puertos de un </a:t>
            </a:r>
            <a:r>
              <a:rPr lang="es-ES" sz="1800" dirty="0" err="1"/>
              <a:t>switch</a:t>
            </a:r>
            <a:br>
              <a:rPr dirty="0"/>
            </a:br>
            <a:r>
              <a:rPr lang="es-ES" dirty="0">
                <a:latin typeface="Arial" charset="0"/>
              </a:rPr>
              <a:t>Auto-MDIX</a:t>
            </a:r>
            <a:endParaRPr lang="es-ES" dirty="0">
              <a:solidFill>
                <a:srgbClr val="00B0F0"/>
              </a:solidFill>
              <a:latin typeface="Arial" charset="0"/>
            </a:endParaRPr>
          </a:p>
        </p:txBody>
      </p:sp>
      <p:sp>
        <p:nvSpPr>
          <p:cNvPr id="2" name="Rectangle 1"/>
          <p:cNvSpPr/>
          <p:nvPr/>
        </p:nvSpPr>
        <p:spPr>
          <a:xfrm>
            <a:off x="350520" y="1499444"/>
            <a:ext cx="8229600" cy="3804118"/>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2400" dirty="0">
                <a:latin typeface="+mn-lt"/>
              </a:rPr>
              <a:t>Antes se requerían determinados tipos de cable (cruzados o directos) para conectar dispositivos.</a:t>
            </a:r>
          </a:p>
          <a:p>
            <a:pPr marL="236538" indent="-236538" algn="just" defTabSz="814388">
              <a:lnSpc>
                <a:spcPct val="95000"/>
              </a:lnSpc>
              <a:spcBef>
                <a:spcPct val="50000"/>
              </a:spcBef>
              <a:buClr>
                <a:srgbClr val="708CA1"/>
              </a:buClr>
              <a:buFont typeface="Wingdings" charset="0"/>
              <a:buChar char="§"/>
            </a:pPr>
            <a:r>
              <a:rPr lang="es-ES" sz="2400" dirty="0">
                <a:latin typeface="+mn-lt"/>
              </a:rPr>
              <a:t>La característica de interfaz cruzada automática dependiente del medio (auto-MDIX) elimina este problema.</a:t>
            </a:r>
          </a:p>
          <a:p>
            <a:pPr marL="236538" indent="-236538" algn="just" defTabSz="814388">
              <a:lnSpc>
                <a:spcPct val="95000"/>
              </a:lnSpc>
              <a:spcBef>
                <a:spcPct val="50000"/>
              </a:spcBef>
              <a:buClr>
                <a:srgbClr val="708CA1"/>
              </a:buClr>
              <a:buFont typeface="Wingdings" charset="0"/>
              <a:buChar char="§"/>
            </a:pPr>
            <a:r>
              <a:rPr lang="es-ES" sz="2400" dirty="0">
                <a:latin typeface="+mn-lt"/>
              </a:rPr>
              <a:t>Cuando se habilita auto-MDIX, la interfaz detecta automáticamente la conexión y la configura como corresponde.</a:t>
            </a:r>
          </a:p>
          <a:p>
            <a:pPr marL="236538" indent="-236538" algn="just" defTabSz="814388">
              <a:lnSpc>
                <a:spcPct val="95000"/>
              </a:lnSpc>
              <a:spcBef>
                <a:spcPct val="50000"/>
              </a:spcBef>
              <a:buClr>
                <a:srgbClr val="708CA1"/>
              </a:buClr>
              <a:buFont typeface="Wingdings" charset="0"/>
              <a:buChar char="§"/>
            </a:pPr>
            <a:r>
              <a:rPr lang="es-ES" sz="2400" dirty="0">
                <a:latin typeface="+mn-lt"/>
              </a:rPr>
              <a:t>Cuando se usa auto-MDIX en una interfaz, la velocidad y el modo dúplex de la interfaz se deben establecer en automático.</a:t>
            </a:r>
          </a:p>
        </p:txBody>
      </p:sp>
    </p:spTree>
    <p:extLst>
      <p:ext uri="{BB962C8B-B14F-4D97-AF65-F5344CB8AC3E}">
        <p14:creationId xmlns:p14="http://schemas.microsoft.com/office/powerpoint/2010/main" val="1431842377"/>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950132" cy="809568"/>
          </a:xfrm>
        </p:spPr>
        <p:txBody>
          <a:bodyPr/>
          <a:lstStyle/>
          <a:p>
            <a:pPr eaLnBrk="1" hangingPunct="1"/>
            <a:r>
              <a:rPr lang="es-ES" sz="1800" dirty="0"/>
              <a:t>Configurar los puertos de un </a:t>
            </a:r>
            <a:r>
              <a:rPr lang="es-ES" sz="1800" dirty="0" err="1"/>
              <a:t>switch</a:t>
            </a:r>
            <a:br>
              <a:rPr dirty="0"/>
            </a:br>
            <a:r>
              <a:rPr lang="es-ES" dirty="0">
                <a:latin typeface="Arial" charset="0"/>
              </a:rPr>
              <a:t>Auto-MDIX (continuación)</a:t>
            </a:r>
            <a:endParaRPr lang="es-ES" dirty="0">
              <a:solidFill>
                <a:srgbClr val="00B0F0"/>
              </a:solidFill>
              <a:latin typeface="Arial"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03648" y="2059305"/>
            <a:ext cx="6408712" cy="477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27056" y="1297193"/>
            <a:ext cx="3584209" cy="487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904168"/>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950132" cy="809568"/>
          </a:xfrm>
        </p:spPr>
        <p:txBody>
          <a:bodyPr/>
          <a:lstStyle/>
          <a:p>
            <a:pPr eaLnBrk="1" hangingPunct="1"/>
            <a:r>
              <a:rPr lang="es-ES" sz="1800" dirty="0"/>
              <a:t>Configurar los puertos de un </a:t>
            </a:r>
            <a:r>
              <a:rPr lang="es-ES" sz="1800" dirty="0" err="1"/>
              <a:t>switch</a:t>
            </a:r>
            <a:br>
              <a:rPr dirty="0"/>
            </a:br>
            <a:r>
              <a:rPr lang="es-ES" dirty="0">
                <a:latin typeface="Arial" charset="0"/>
              </a:rPr>
              <a:t>Auto-MDIX (continuación)</a:t>
            </a:r>
            <a:endParaRPr lang="es-ES" dirty="0">
              <a:solidFill>
                <a:srgbClr val="00B0F0"/>
              </a:solidFill>
              <a:latin typeface="Arial"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64" y="2673668"/>
            <a:ext cx="7884868" cy="3491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2888173" y="1807173"/>
            <a:ext cx="3613038" cy="6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212140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Configurar los puertos de un </a:t>
            </a:r>
            <a:r>
              <a:rPr lang="es-ES" sz="1800" dirty="0" err="1"/>
              <a:t>switch</a:t>
            </a:r>
            <a:br>
              <a:rPr dirty="0"/>
            </a:br>
            <a:r>
              <a:rPr lang="es-ES" dirty="0">
                <a:latin typeface="Arial" charset="0"/>
              </a:rPr>
              <a:t>Verificar la configuración de los puertos de un switch</a:t>
            </a:r>
            <a:endParaRPr lang="es-ES" dirty="0">
              <a:solidFill>
                <a:srgbClr val="00B0F0"/>
              </a:solidFill>
              <a:latin typeface="Arial"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7949" y="1539728"/>
            <a:ext cx="6031094" cy="484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270835"/>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Capas de acceso, distribución y principal</a:t>
            </a:r>
            <a:endParaRPr lang="es-ES" sz="2800" dirty="0">
              <a:solidFill>
                <a:srgbClr val="00B0F0"/>
              </a:solidFill>
              <a:latin typeface="Arial" charset="0"/>
            </a:endParaRP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182461" y="1300285"/>
            <a:ext cx="6722666" cy="5258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9140191"/>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a:t>Configurar los puertos de un </a:t>
            </a:r>
            <a:r>
              <a:rPr lang="es-ES" sz="1800" dirty="0" err="1"/>
              <a:t>switch</a:t>
            </a:r>
            <a:br>
              <a:rPr sz="1800" dirty="0"/>
            </a:br>
            <a:r>
              <a:rPr lang="es-ES" dirty="0"/>
              <a:t>Problema en la capa de acceso a la red</a:t>
            </a:r>
            <a:endParaRPr lang="es-ES" dirty="0">
              <a:solidFill>
                <a:srgbClr val="00B0F0"/>
              </a:solidFill>
              <a:latin typeface="Arial"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39" y="1402080"/>
            <a:ext cx="815755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5309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Configurar los puertos de un </a:t>
            </a:r>
            <a:r>
              <a:rPr lang="es-ES" sz="1800" dirty="0" err="1"/>
              <a:t>switch</a:t>
            </a:r>
            <a:br>
              <a:rPr dirty="0"/>
            </a:br>
            <a:r>
              <a:rPr lang="es-ES" dirty="0"/>
              <a:t>Problema en la capa de acceso a la red (continuación)</a:t>
            </a:r>
            <a:endParaRPr lang="es-ES" dirty="0">
              <a:solidFill>
                <a:srgbClr val="00B0F0"/>
              </a:solidFill>
              <a:latin typeface="Arial"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5616" y="1337535"/>
            <a:ext cx="6912768" cy="521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9425304"/>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Acceso remoto seguro</a:t>
            </a:r>
            <a:br>
              <a:rPr dirty="0"/>
            </a:br>
            <a:r>
              <a:rPr lang="es-ES" dirty="0"/>
              <a:t>Funcionamiento de SSH</a:t>
            </a:r>
            <a:endParaRPr lang="es-ES" dirty="0">
              <a:solidFill>
                <a:srgbClr val="00B0F0"/>
              </a:solidFill>
              <a:latin typeface="Arial" charset="0"/>
            </a:endParaRPr>
          </a:p>
        </p:txBody>
      </p:sp>
      <p:sp>
        <p:nvSpPr>
          <p:cNvPr id="2" name="Content Placeholder 1"/>
          <p:cNvSpPr>
            <a:spLocks noGrp="1"/>
          </p:cNvSpPr>
          <p:nvPr>
            <p:ph idx="1"/>
          </p:nvPr>
        </p:nvSpPr>
        <p:spPr>
          <a:xfrm>
            <a:off x="197870" y="1308792"/>
            <a:ext cx="8752915" cy="5093780"/>
          </a:xfrm>
        </p:spPr>
        <p:txBody>
          <a:bodyPr>
            <a:normAutofit/>
          </a:bodyPr>
          <a:lstStyle/>
          <a:p>
            <a:pPr algn="just"/>
            <a:r>
              <a:rPr lang="es-ES" sz="2400" dirty="0"/>
              <a:t>Shell seguro (SSH) es un protocolo que proporciona una conexión segura (cifrada) a un dispositivo remoto basada en la línea de comandos.</a:t>
            </a:r>
          </a:p>
          <a:p>
            <a:pPr algn="just"/>
            <a:r>
              <a:rPr lang="es-ES" sz="2400" dirty="0"/>
              <a:t>SSH debería reemplazar a Telnet para las conexiones de administración, debido a sus sólidas características de cifrado.</a:t>
            </a:r>
          </a:p>
          <a:p>
            <a:pPr algn="just"/>
            <a:r>
              <a:rPr lang="es-ES" sz="2400" dirty="0"/>
              <a:t>SSH utiliza el puerto TCP 22 de manera predeterminada. </a:t>
            </a:r>
          </a:p>
          <a:p>
            <a:pPr algn="just"/>
            <a:r>
              <a:rPr lang="es-ES" sz="2400" dirty="0"/>
              <a:t>Telnet utiliza el puerto TCP 23.</a:t>
            </a:r>
          </a:p>
          <a:p>
            <a:pPr algn="just"/>
            <a:r>
              <a:rPr lang="es-ES" sz="2400" dirty="0"/>
              <a:t>Para habilitar SSH en switches Catalyst 2960, se requiere una versión del software de IOS que incluya características y capacidades criptográficas (cifradas).</a:t>
            </a:r>
          </a:p>
          <a:p>
            <a:pPr algn="just"/>
            <a:endParaRPr lang="es-ES" sz="2400" dirty="0"/>
          </a:p>
          <a:p>
            <a:pPr algn="just"/>
            <a:endParaRPr lang="es-ES" sz="1800" dirty="0"/>
          </a:p>
          <a:p>
            <a:pPr marL="0" indent="0" algn="just">
              <a:buNone/>
            </a:pPr>
            <a:endParaRPr lang="es-ES" sz="2400" dirty="0"/>
          </a:p>
        </p:txBody>
      </p:sp>
    </p:spTree>
    <p:extLst>
      <p:ext uri="{BB962C8B-B14F-4D97-AF65-F5344CB8AC3E}">
        <p14:creationId xmlns:p14="http://schemas.microsoft.com/office/powerpoint/2010/main" val="3288805012"/>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Acceso remoto seguro</a:t>
            </a:r>
            <a:br>
              <a:rPr dirty="0"/>
            </a:br>
            <a:r>
              <a:rPr lang="es-ES" dirty="0"/>
              <a:t>Configuración de SSH</a:t>
            </a:r>
            <a:endParaRPr lang="es-ES" dirty="0">
              <a:solidFill>
                <a:srgbClr val="00B0F0"/>
              </a:solidFill>
              <a:latin typeface="Arial"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228800"/>
            <a:ext cx="5167064" cy="5227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2023414"/>
            <a:ext cx="3200400" cy="4031873"/>
          </a:xfrm>
          <a:prstGeom prst="rect">
            <a:avLst/>
          </a:prstGeom>
          <a:noFill/>
        </p:spPr>
        <p:txBody>
          <a:bodyPr wrap="square" rtlCol="0">
            <a:spAutoFit/>
          </a:bodyPr>
          <a:lstStyle/>
          <a:p>
            <a:pPr marL="342900" indent="-342900" algn="just">
              <a:buAutoNum type="arabicPeriod"/>
            </a:pPr>
            <a:r>
              <a:rPr lang="es-ES" sz="1600" b="1" dirty="0">
                <a:latin typeface="+mn-lt"/>
              </a:rPr>
              <a:t>Verificar la compatibilidad con SHH: </a:t>
            </a:r>
            <a:r>
              <a:rPr lang="es-ES" sz="1600" b="1" dirty="0">
                <a:latin typeface="Courier New" panose="02070309020205020404" pitchFamily="49" charset="0"/>
              </a:rPr>
              <a:t>show ip ssh</a:t>
            </a:r>
            <a:r>
              <a:rPr lang="es-ES" sz="1600" b="1" dirty="0">
                <a:latin typeface="+mn-lt"/>
              </a:rPr>
              <a:t>.</a:t>
            </a:r>
            <a:endParaRPr lang="es-ES" sz="1600" b="1" dirty="0">
              <a:latin typeface="Courier New" panose="02070309020205020404" pitchFamily="49" charset="0"/>
              <a:cs typeface="Courier New" panose="02070309020205020404" pitchFamily="49" charset="0"/>
            </a:endParaRP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Configurar el dominio IP. En el ejemplo: </a:t>
            </a:r>
            <a:r>
              <a:rPr lang="es-ES" sz="1600" b="1" dirty="0">
                <a:latin typeface="Courier New" panose="02070309020205020404" pitchFamily="49" charset="0"/>
              </a:rPr>
              <a:t>cisco.com</a:t>
            </a: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Generar pares de claves RSA</a:t>
            </a:r>
          </a:p>
          <a:p>
            <a:pPr marL="342900" indent="-342900" algn="just">
              <a:buAutoNum type="arabicPeriod"/>
            </a:pPr>
            <a:endParaRPr lang="es-ES" sz="1600" b="1" dirty="0">
              <a:latin typeface="+mn-lt"/>
            </a:endParaRPr>
          </a:p>
          <a:p>
            <a:pPr marL="342900" indent="-342900" algn="just">
              <a:buFontTx/>
              <a:buAutoNum type="arabicPeriod"/>
            </a:pPr>
            <a:r>
              <a:rPr lang="es-ES" sz="1600" b="1" dirty="0">
                <a:latin typeface="+mn-lt"/>
              </a:rPr>
              <a:t>Configurar la autenticación de </a:t>
            </a:r>
            <a:r>
              <a:rPr lang="es-ES" sz="1600" b="1" dirty="0"/>
              <a:t>usuario. En el ejemplo, usuario: </a:t>
            </a:r>
            <a:r>
              <a:rPr lang="es-ES" sz="1600" b="1" dirty="0" err="1"/>
              <a:t>ad</a:t>
            </a:r>
            <a:r>
              <a:rPr lang="es-ES" sz="1600" b="1" dirty="0" err="1">
                <a:latin typeface="Courier New" panose="02070309020205020404" pitchFamily="49" charset="0"/>
              </a:rPr>
              <a:t>min</a:t>
            </a:r>
            <a:r>
              <a:rPr lang="es-ES" sz="1600" b="1" dirty="0">
                <a:latin typeface="Courier New" panose="02070309020205020404" pitchFamily="49" charset="0"/>
              </a:rPr>
              <a:t> </a:t>
            </a:r>
            <a:r>
              <a:rPr lang="es-ES" sz="1600" b="1" dirty="0"/>
              <a:t>y clave: </a:t>
            </a:r>
            <a:r>
              <a:rPr lang="es-ES" sz="1600" b="1" dirty="0" err="1">
                <a:latin typeface="Courier New" panose="02070309020205020404" pitchFamily="49" charset="0"/>
              </a:rPr>
              <a:t>ccna</a:t>
            </a:r>
            <a:endParaRPr lang="es-ES" sz="1600" b="1" dirty="0">
              <a:latin typeface="Courier New" panose="02070309020205020404" pitchFamily="49" charset="0"/>
            </a:endParaRP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Configurar las 16 líneas </a:t>
            </a:r>
            <a:r>
              <a:rPr lang="es-ES" sz="1600" b="1" dirty="0" err="1">
                <a:latin typeface="+mn-lt"/>
              </a:rPr>
              <a:t>vty</a:t>
            </a:r>
            <a:endParaRPr lang="es-ES" sz="1600" b="1" dirty="0">
              <a:latin typeface="+mn-lt"/>
            </a:endParaRPr>
          </a:p>
          <a:p>
            <a:pPr marL="342900" indent="-342900" algn="just">
              <a:buAutoNum type="arabicPeriod"/>
            </a:pPr>
            <a:endParaRPr lang="es-ES" sz="1600" b="1" dirty="0">
              <a:latin typeface="+mn-lt"/>
            </a:endParaRPr>
          </a:p>
          <a:p>
            <a:pPr marL="342900" indent="-342900" algn="just">
              <a:buAutoNum type="arabicPeriod"/>
            </a:pPr>
            <a:r>
              <a:rPr lang="es-ES" sz="1600" b="1" dirty="0">
                <a:latin typeface="+mn-lt"/>
              </a:rPr>
              <a:t>Habilitar la versión 2 de SSH.</a:t>
            </a:r>
          </a:p>
          <a:p>
            <a:pPr marL="342900" indent="-342900" algn="just">
              <a:buAutoNum type="arabicPeriod"/>
            </a:pPr>
            <a:endParaRPr lang="es-ES" sz="1600" b="1" dirty="0">
              <a:latin typeface="+mn-lt"/>
            </a:endParaRPr>
          </a:p>
        </p:txBody>
      </p:sp>
    </p:spTree>
    <p:extLst>
      <p:ext uri="{BB962C8B-B14F-4D97-AF65-F5344CB8AC3E}">
        <p14:creationId xmlns:p14="http://schemas.microsoft.com/office/powerpoint/2010/main" val="867981186"/>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Acceso remoto seguro</a:t>
            </a:r>
            <a:br>
              <a:rPr dirty="0"/>
            </a:br>
            <a:r>
              <a:rPr lang="es-ES" dirty="0"/>
              <a:t>Verificación de SSH</a:t>
            </a:r>
            <a:endParaRPr lang="es-ES" dirty="0">
              <a:solidFill>
                <a:srgbClr val="00B0F0"/>
              </a:solidFill>
              <a:latin typeface="Arial"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8906" y="1512570"/>
            <a:ext cx="5738805" cy="5025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4"/>
          <p:cNvSpPr txBox="1"/>
          <p:nvPr/>
        </p:nvSpPr>
        <p:spPr>
          <a:xfrm>
            <a:off x="107504" y="1916832"/>
            <a:ext cx="6264696" cy="830997"/>
          </a:xfrm>
          <a:prstGeom prst="rect">
            <a:avLst/>
          </a:prstGeom>
          <a:noFill/>
        </p:spPr>
        <p:txBody>
          <a:bodyPr wrap="square" rtlCol="0">
            <a:spAutoFit/>
          </a:bodyPr>
          <a:lstStyle/>
          <a:p>
            <a:pPr algn="just"/>
            <a:r>
              <a:rPr lang="es-ES" sz="1600" b="1" dirty="0">
                <a:latin typeface="+mn-lt"/>
              </a:rPr>
              <a:t>Desde el PC1: </a:t>
            </a:r>
          </a:p>
          <a:p>
            <a:pPr algn="just"/>
            <a:r>
              <a:rPr lang="es-ES" sz="1600" b="1" dirty="0" err="1">
                <a:latin typeface="Courier New" panose="02070309020205020404" pitchFamily="49" charset="0"/>
              </a:rPr>
              <a:t>ssh</a:t>
            </a:r>
            <a:r>
              <a:rPr lang="es-ES" sz="1600" b="1" dirty="0"/>
              <a:t> –l  </a:t>
            </a:r>
            <a:r>
              <a:rPr lang="es-ES" sz="1600" b="1" dirty="0" err="1">
                <a:latin typeface="+mn-lt"/>
              </a:rPr>
              <a:t>admin</a:t>
            </a:r>
            <a:r>
              <a:rPr lang="es-ES" sz="1600" b="1" dirty="0">
                <a:latin typeface="+mn-lt"/>
              </a:rPr>
              <a:t> 172.17.99.11</a:t>
            </a:r>
          </a:p>
          <a:p>
            <a:pPr algn="just"/>
            <a:endParaRPr lang="es-ES" sz="1600" b="1" dirty="0">
              <a:latin typeface="+mn-lt"/>
            </a:endParaRPr>
          </a:p>
        </p:txBody>
      </p:sp>
    </p:spTree>
    <p:extLst>
      <p:ext uri="{BB962C8B-B14F-4D97-AF65-F5344CB8AC3E}">
        <p14:creationId xmlns:p14="http://schemas.microsoft.com/office/powerpoint/2010/main" val="2514991311"/>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Acceso remoto seguro</a:t>
            </a:r>
            <a:br>
              <a:rPr dirty="0"/>
            </a:br>
            <a:r>
              <a:rPr lang="es-ES" dirty="0"/>
              <a:t>Verificación de SSH (continuación)</a:t>
            </a:r>
            <a:endParaRPr lang="es-ES" dirty="0">
              <a:solidFill>
                <a:srgbClr val="00B0F0"/>
              </a:solidFill>
              <a:latin typeface="Arial"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7840" y="1494960"/>
            <a:ext cx="5516881" cy="472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381812"/>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Seguridad de los puertos de un </a:t>
            </a:r>
            <a:r>
              <a:rPr lang="es-ES" sz="1800" dirty="0" err="1"/>
              <a:t>switch</a:t>
            </a:r>
            <a:br>
              <a:rPr dirty="0"/>
            </a:br>
            <a:r>
              <a:rPr lang="es-ES" dirty="0"/>
              <a:t>Seguridad de los puertos sin utilizar</a:t>
            </a:r>
            <a:endParaRPr lang="es-ES" dirty="0">
              <a:solidFill>
                <a:srgbClr val="00B0F0"/>
              </a:solidFill>
              <a:latin typeface="Arial"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886" y="1425893"/>
            <a:ext cx="6436422" cy="5020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162836"/>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Seguridad de los puertos de un </a:t>
            </a:r>
            <a:r>
              <a:rPr lang="es-ES" sz="1800" dirty="0" err="1"/>
              <a:t>switch</a:t>
            </a:r>
            <a:br>
              <a:rPr dirty="0"/>
            </a:br>
            <a:r>
              <a:rPr lang="es-ES" dirty="0"/>
              <a:t>Seguridad de puertos: Funcionamiento</a:t>
            </a:r>
            <a:endParaRPr lang="es-ES" dirty="0">
              <a:solidFill>
                <a:srgbClr val="00B0F0"/>
              </a:solidFill>
              <a:latin typeface="Arial" charset="0"/>
            </a:endParaRPr>
          </a:p>
        </p:txBody>
      </p:sp>
      <p:sp>
        <p:nvSpPr>
          <p:cNvPr id="2" name="Rectangle 1"/>
          <p:cNvSpPr/>
          <p:nvPr/>
        </p:nvSpPr>
        <p:spPr>
          <a:xfrm>
            <a:off x="365760" y="1340768"/>
            <a:ext cx="8305800" cy="4884414"/>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800" dirty="0">
                <a:latin typeface="+mn-lt"/>
              </a:rPr>
              <a:t>Se permite el acceso a las direcciones MAC de los dispositivos legítimos, mientras que otras direcciones MAC se rechazan.</a:t>
            </a:r>
          </a:p>
          <a:p>
            <a:pPr marL="236538" indent="-236538" algn="just" defTabSz="814388">
              <a:lnSpc>
                <a:spcPct val="95000"/>
              </a:lnSpc>
              <a:spcBef>
                <a:spcPct val="50000"/>
              </a:spcBef>
              <a:buClr>
                <a:srgbClr val="708CA1"/>
              </a:buClr>
              <a:buFont typeface="Wingdings" charset="0"/>
              <a:buChar char="§"/>
            </a:pPr>
            <a:r>
              <a:rPr lang="es-ES" sz="1800" dirty="0">
                <a:latin typeface="+mn-lt"/>
              </a:rPr>
              <a:t>Cualquier intento adicional de conexión por parte de direcciones MAC desconocidas generará una violación de seguridad.</a:t>
            </a:r>
          </a:p>
          <a:p>
            <a:pPr marL="236538" indent="-236538" algn="just" defTabSz="814388">
              <a:lnSpc>
                <a:spcPct val="95000"/>
              </a:lnSpc>
              <a:spcBef>
                <a:spcPct val="50000"/>
              </a:spcBef>
              <a:buClr>
                <a:srgbClr val="708CA1"/>
              </a:buClr>
              <a:buFont typeface="Wingdings" charset="0"/>
              <a:buChar char="§"/>
            </a:pPr>
            <a:r>
              <a:rPr lang="es-ES" sz="1800" dirty="0">
                <a:latin typeface="+mn-lt"/>
              </a:rPr>
              <a:t>Las direcciones MAC seguras se pueden configurar de varias maneras:</a:t>
            </a:r>
          </a:p>
          <a:p>
            <a:pPr marL="693738" lvl="2" indent="-236538" algn="just" defTabSz="814388">
              <a:lnSpc>
                <a:spcPct val="95000"/>
              </a:lnSpc>
              <a:spcBef>
                <a:spcPct val="50000"/>
              </a:spcBef>
              <a:buClr>
                <a:srgbClr val="708CA1"/>
              </a:buClr>
              <a:buFont typeface="Wingdings" charset="0"/>
              <a:buChar char="§"/>
            </a:pPr>
            <a:r>
              <a:rPr lang="es-ES" sz="1800" dirty="0">
                <a:latin typeface="+mn-lt"/>
              </a:rPr>
              <a:t>Direcciones MAC seguras estáticas: </a:t>
            </a:r>
            <a:r>
              <a:rPr lang="es-ES" dirty="0">
                <a:latin typeface="+mn-lt"/>
              </a:rPr>
              <a:t> se configuran manualmente y se agregan a la configuración en ejecución (</a:t>
            </a:r>
            <a:r>
              <a:rPr lang="es-ES" dirty="0" err="1"/>
              <a:t>running-config</a:t>
            </a:r>
            <a:r>
              <a:rPr lang="es-ES" dirty="0"/>
              <a:t>)</a:t>
            </a:r>
            <a:endParaRPr lang="es-ES" dirty="0">
              <a:latin typeface="+mn-lt"/>
            </a:endParaRPr>
          </a:p>
          <a:p>
            <a:pPr marL="1150938" lvl="3" indent="-236538" algn="just" defTabSz="814388">
              <a:lnSpc>
                <a:spcPct val="95000"/>
              </a:lnSpc>
              <a:spcBef>
                <a:spcPct val="50000"/>
              </a:spcBef>
              <a:buClr>
                <a:srgbClr val="708CA1"/>
              </a:buClr>
              <a:buFont typeface="Wingdings" charset="0"/>
              <a:buChar char="§"/>
            </a:pPr>
            <a:r>
              <a:rPr lang="es-ES" b="1" dirty="0" err="1">
                <a:latin typeface="Courier New" panose="02070309020205020404" pitchFamily="49" charset="0"/>
              </a:rPr>
              <a:t>switchport</a:t>
            </a:r>
            <a:r>
              <a:rPr lang="es-ES" b="1" dirty="0">
                <a:latin typeface="Courier New" panose="02070309020205020404" pitchFamily="49" charset="0"/>
              </a:rPr>
              <a:t> port-security mac-address </a:t>
            </a:r>
            <a:r>
              <a:rPr lang="es-ES" i="1" dirty="0">
                <a:latin typeface="Courier New" panose="02070309020205020404" pitchFamily="49" charset="0"/>
              </a:rPr>
              <a:t>dirección-</a:t>
            </a:r>
            <a:r>
              <a:rPr lang="es-ES" i="1" dirty="0" err="1">
                <a:latin typeface="Courier New" panose="02070309020205020404" pitchFamily="49" charset="0"/>
              </a:rPr>
              <a:t>mac</a:t>
            </a:r>
            <a:endParaRPr lang="es-ES" dirty="0">
              <a:latin typeface="Courier New" panose="02070309020205020404" pitchFamily="49" charset="0"/>
              <a:cs typeface="Courier New" panose="02070309020205020404" pitchFamily="49" charset="0"/>
            </a:endParaRPr>
          </a:p>
          <a:p>
            <a:pPr marL="693738" lvl="2" indent="-236538" algn="just" defTabSz="814388">
              <a:lnSpc>
                <a:spcPct val="95000"/>
              </a:lnSpc>
              <a:spcBef>
                <a:spcPct val="50000"/>
              </a:spcBef>
              <a:buClr>
                <a:srgbClr val="708CA1"/>
              </a:buClr>
              <a:buFont typeface="Wingdings" charset="0"/>
              <a:buChar char="§"/>
            </a:pPr>
            <a:r>
              <a:rPr lang="es-ES" sz="1800" dirty="0">
                <a:latin typeface="+mn-lt"/>
              </a:rPr>
              <a:t>Direcciones MAC seguras dinámicas: </a:t>
            </a:r>
            <a:r>
              <a:rPr lang="es-ES" dirty="0"/>
              <a:t>se obtienen en forma dinámica y </a:t>
            </a:r>
            <a:r>
              <a:rPr lang="es-ES" sz="1800" dirty="0">
                <a:latin typeface="+mn-lt"/>
              </a:rPr>
              <a:t>se eliminan al reiniciarse el </a:t>
            </a:r>
            <a:r>
              <a:rPr lang="es-ES" sz="1800" dirty="0" err="1">
                <a:latin typeface="+mn-lt"/>
              </a:rPr>
              <a:t>switch</a:t>
            </a:r>
            <a:endParaRPr lang="es-ES" sz="1800" dirty="0">
              <a:latin typeface="+mn-lt"/>
            </a:endParaRPr>
          </a:p>
          <a:p>
            <a:pPr marL="1150938" lvl="3" indent="-236538" algn="just" defTabSz="814388">
              <a:lnSpc>
                <a:spcPct val="95000"/>
              </a:lnSpc>
              <a:spcBef>
                <a:spcPct val="50000"/>
              </a:spcBef>
              <a:buClr>
                <a:srgbClr val="708CA1"/>
              </a:buClr>
              <a:buFont typeface="Wingdings" charset="0"/>
              <a:buChar char="§"/>
            </a:pPr>
            <a:r>
              <a:rPr lang="es-ES" b="1" dirty="0" err="1">
                <a:latin typeface="Courier New" panose="02070309020205020404" pitchFamily="49" charset="0"/>
              </a:rPr>
              <a:t>switchport</a:t>
            </a:r>
            <a:r>
              <a:rPr lang="es-ES" b="1" dirty="0">
                <a:latin typeface="Courier New" panose="02070309020205020404" pitchFamily="49" charset="0"/>
              </a:rPr>
              <a:t> </a:t>
            </a:r>
            <a:r>
              <a:rPr lang="es-ES" b="1" dirty="0" err="1">
                <a:latin typeface="Courier New" panose="02070309020205020404" pitchFamily="49" charset="0"/>
              </a:rPr>
              <a:t>port-security</a:t>
            </a:r>
            <a:r>
              <a:rPr lang="es-ES" b="1" dirty="0">
                <a:latin typeface="Courier New" panose="02070309020205020404" pitchFamily="49" charset="0"/>
              </a:rPr>
              <a:t> </a:t>
            </a:r>
          </a:p>
          <a:p>
            <a:pPr marL="693738" lvl="2" indent="-236538" algn="just" defTabSz="814388">
              <a:lnSpc>
                <a:spcPct val="95000"/>
              </a:lnSpc>
              <a:spcBef>
                <a:spcPct val="50000"/>
              </a:spcBef>
              <a:buClr>
                <a:srgbClr val="708CA1"/>
              </a:buClr>
              <a:buFont typeface="Wingdings" charset="0"/>
              <a:buChar char="§"/>
            </a:pPr>
            <a:r>
              <a:rPr lang="es-ES" sz="1800" dirty="0">
                <a:latin typeface="+mn-lt"/>
              </a:rPr>
              <a:t>Direcciones MAC seguras persistentes: </a:t>
            </a:r>
            <a:r>
              <a:rPr lang="es-ES" dirty="0"/>
              <a:t>se obtienen en forma dinámica y se </a:t>
            </a:r>
            <a:r>
              <a:rPr lang="es-ES" dirty="0">
                <a:latin typeface="+mn-lt"/>
              </a:rPr>
              <a:t>agregan a la configuración en </a:t>
            </a:r>
            <a:r>
              <a:rPr lang="es-ES" dirty="0"/>
              <a:t>ejecución (</a:t>
            </a:r>
            <a:r>
              <a:rPr lang="es-ES" dirty="0" err="1"/>
              <a:t>running-config</a:t>
            </a:r>
            <a:r>
              <a:rPr lang="es-ES" dirty="0"/>
              <a:t>)</a:t>
            </a:r>
            <a:endParaRPr lang="es-ES" dirty="0">
              <a:latin typeface="+mn-lt"/>
            </a:endParaRPr>
          </a:p>
          <a:p>
            <a:pPr marL="1150938" lvl="3" indent="-236538" algn="just" defTabSz="814388">
              <a:lnSpc>
                <a:spcPct val="95000"/>
              </a:lnSpc>
              <a:spcBef>
                <a:spcPct val="50000"/>
              </a:spcBef>
              <a:buClr>
                <a:srgbClr val="708CA1"/>
              </a:buClr>
              <a:buFont typeface="Wingdings" charset="0"/>
              <a:buChar char="§"/>
            </a:pPr>
            <a:r>
              <a:rPr lang="es-ES" b="1" dirty="0" err="1">
                <a:latin typeface="Courier New" panose="02070309020205020404" pitchFamily="49" charset="0"/>
              </a:rPr>
              <a:t>switchport</a:t>
            </a:r>
            <a:r>
              <a:rPr lang="es-ES" b="1" dirty="0">
                <a:latin typeface="Courier New" panose="02070309020205020404" pitchFamily="49" charset="0"/>
              </a:rPr>
              <a:t> </a:t>
            </a:r>
            <a:r>
              <a:rPr lang="es-ES" b="1" dirty="0" err="1">
                <a:latin typeface="Courier New" panose="02070309020205020404" pitchFamily="49" charset="0"/>
              </a:rPr>
              <a:t>port-security</a:t>
            </a:r>
            <a:r>
              <a:rPr lang="es-ES" b="1" dirty="0">
                <a:latin typeface="Courier New" panose="02070309020205020404" pitchFamily="49" charset="0"/>
              </a:rPr>
              <a:t> </a:t>
            </a:r>
            <a:r>
              <a:rPr lang="es-ES" b="1" dirty="0" err="1">
                <a:latin typeface="Courier New" panose="02070309020205020404" pitchFamily="49" charset="0"/>
              </a:rPr>
              <a:t>mac-address</a:t>
            </a:r>
            <a:r>
              <a:rPr lang="es-ES" b="1" dirty="0">
                <a:latin typeface="Courier New" panose="02070309020205020404" pitchFamily="49" charset="0"/>
              </a:rPr>
              <a:t> </a:t>
            </a:r>
            <a:r>
              <a:rPr lang="es-ES" b="1" dirty="0" err="1">
                <a:latin typeface="Courier New" panose="02070309020205020404" pitchFamily="49" charset="0"/>
              </a:rPr>
              <a:t>sticky</a:t>
            </a:r>
            <a:endParaRPr lang="es-ES" dirty="0">
              <a:latin typeface="+mn-lt"/>
            </a:endParaRPr>
          </a:p>
        </p:txBody>
      </p:sp>
    </p:spTree>
    <p:extLst>
      <p:ext uri="{BB962C8B-B14F-4D97-AF65-F5344CB8AC3E}">
        <p14:creationId xmlns:p14="http://schemas.microsoft.com/office/powerpoint/2010/main" val="3636397052"/>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Seguridad de los puertos de un </a:t>
            </a:r>
            <a:r>
              <a:rPr lang="es-ES" sz="1800" dirty="0" err="1"/>
              <a:t>switch</a:t>
            </a:r>
            <a:br>
              <a:rPr dirty="0"/>
            </a:br>
            <a:r>
              <a:rPr lang="es-ES" dirty="0"/>
              <a:t>Seguridad de puertos: Modos de violación de seguridad</a:t>
            </a:r>
            <a:endParaRPr lang="es-ES" dirty="0">
              <a:solidFill>
                <a:srgbClr val="00B0F0"/>
              </a:solidFill>
              <a:latin typeface="Arial" charset="0"/>
            </a:endParaRPr>
          </a:p>
        </p:txBody>
      </p:sp>
      <p:sp>
        <p:nvSpPr>
          <p:cNvPr id="2" name="Rectangle 1"/>
          <p:cNvSpPr/>
          <p:nvPr/>
        </p:nvSpPr>
        <p:spPr>
          <a:xfrm>
            <a:off x="467544" y="1772816"/>
            <a:ext cx="8305800" cy="2765372"/>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2000" dirty="0">
                <a:latin typeface="+mn-lt"/>
              </a:rPr>
              <a:t>IOS considera que hay una violación de seguridad cuando:</a:t>
            </a:r>
          </a:p>
          <a:p>
            <a:pPr marL="693738" lvl="2" indent="-236538" algn="just" defTabSz="814388">
              <a:lnSpc>
                <a:spcPct val="95000"/>
              </a:lnSpc>
              <a:spcBef>
                <a:spcPct val="50000"/>
              </a:spcBef>
              <a:buClr>
                <a:srgbClr val="708CA1"/>
              </a:buClr>
              <a:buFont typeface="Wingdings" charset="0"/>
              <a:buChar char="§"/>
            </a:pPr>
            <a:r>
              <a:rPr lang="es-ES" sz="1800" dirty="0">
                <a:latin typeface="+mn-lt"/>
              </a:rPr>
              <a:t>Se agregó la cantidad máxima de direcciones MAC seguras a la tabla CAM para esa interfaz, y una estación cuya dirección MAC no figura en la tabla de direcciones intenta acceder a la interfaz.</a:t>
            </a:r>
          </a:p>
          <a:p>
            <a:pPr marL="236538" indent="-236538" algn="just" defTabSz="814388">
              <a:lnSpc>
                <a:spcPct val="95000"/>
              </a:lnSpc>
              <a:spcBef>
                <a:spcPct val="50000"/>
              </a:spcBef>
              <a:buClr>
                <a:srgbClr val="708CA1"/>
              </a:buClr>
              <a:buFont typeface="Wingdings" charset="0"/>
              <a:buChar char="§"/>
            </a:pPr>
            <a:r>
              <a:rPr lang="es-ES" sz="2000" dirty="0">
                <a:latin typeface="+mn-lt"/>
              </a:rPr>
              <a:t>Cuando se detecta una violación, hay tres acciones posibles que se pueden realizar: </a:t>
            </a:r>
            <a:r>
              <a:rPr lang="es-ES" sz="1800" dirty="0">
                <a:latin typeface="+mn-lt"/>
              </a:rPr>
              <a:t>Proteger, Restringir o Apagar</a:t>
            </a:r>
          </a:p>
          <a:p>
            <a:pPr marL="693738" lvl="2" indent="-236538" algn="just" defTabSz="814388">
              <a:lnSpc>
                <a:spcPct val="95000"/>
              </a:lnSpc>
              <a:spcBef>
                <a:spcPct val="50000"/>
              </a:spcBef>
              <a:buClr>
                <a:srgbClr val="708CA1"/>
              </a:buClr>
              <a:buFont typeface="Wingdings" charset="0"/>
              <a:buChar char="§"/>
            </a:pPr>
            <a:r>
              <a:rPr lang="es-ES" sz="1800" dirty="0"/>
              <a:t>Comando del modo de configuración de interfaces:</a:t>
            </a:r>
          </a:p>
          <a:p>
            <a:pPr marL="693738" lvl="2" indent="-236538" defTabSz="814388">
              <a:lnSpc>
                <a:spcPct val="95000"/>
              </a:lnSpc>
              <a:spcBef>
                <a:spcPct val="50000"/>
              </a:spcBef>
              <a:buClr>
                <a:srgbClr val="708CA1"/>
              </a:buClr>
              <a:buFont typeface="Wingdings" charset="0"/>
              <a:buChar char="§"/>
            </a:pPr>
            <a:r>
              <a:rPr lang="es-ES" sz="1400" b="1" dirty="0" err="1">
                <a:latin typeface="Courier New" panose="02070309020205020404" pitchFamily="49" charset="0"/>
              </a:rPr>
              <a:t>Switchport</a:t>
            </a:r>
            <a:r>
              <a:rPr lang="es-ES" sz="1400" b="1" dirty="0">
                <a:latin typeface="Courier New" panose="02070309020205020404" pitchFamily="49" charset="0"/>
              </a:rPr>
              <a:t> </a:t>
            </a:r>
            <a:r>
              <a:rPr lang="es-ES" sz="1400" b="1" dirty="0" err="1">
                <a:latin typeface="Courier New" panose="02070309020205020404" pitchFamily="49" charset="0"/>
              </a:rPr>
              <a:t>port-security</a:t>
            </a:r>
            <a:r>
              <a:rPr lang="es-ES" sz="1400" b="1" dirty="0">
                <a:latin typeface="Courier New" panose="02070309020205020404" pitchFamily="49" charset="0"/>
              </a:rPr>
              <a:t> violation </a:t>
            </a:r>
            <a:r>
              <a:rPr lang="es-ES" sz="1400" dirty="0">
                <a:latin typeface="Courier New" panose="02070309020205020404" pitchFamily="49" charset="0"/>
              </a:rPr>
              <a:t>{</a:t>
            </a:r>
            <a:r>
              <a:rPr lang="es-ES" sz="1400" b="1" i="1" dirty="0" err="1">
                <a:latin typeface="Courier New" panose="02070309020205020404" pitchFamily="49" charset="0"/>
              </a:rPr>
              <a:t>protect</a:t>
            </a:r>
            <a:r>
              <a:rPr lang="es-ES" sz="1400" i="1" dirty="0" err="1">
                <a:latin typeface="Courier New" panose="02070309020205020404" pitchFamily="49" charset="0"/>
              </a:rPr>
              <a:t>|</a:t>
            </a:r>
            <a:r>
              <a:rPr lang="es-ES" sz="1400" b="1" i="1" dirty="0" err="1">
                <a:latin typeface="Courier New" panose="02070309020205020404" pitchFamily="49" charset="0"/>
              </a:rPr>
              <a:t>restrict</a:t>
            </a:r>
            <a:r>
              <a:rPr lang="es-ES" sz="1400" i="1" dirty="0" err="1">
                <a:latin typeface="Courier New" panose="02070309020205020404" pitchFamily="49" charset="0"/>
              </a:rPr>
              <a:t>|</a:t>
            </a:r>
            <a:r>
              <a:rPr lang="es-ES" sz="1400" b="1" i="1" dirty="0" err="1">
                <a:latin typeface="Courier New" panose="02070309020205020404" pitchFamily="49" charset="0"/>
              </a:rPr>
              <a:t>shutdown</a:t>
            </a:r>
            <a:r>
              <a:rPr lang="es-ES" sz="1400" dirty="0">
                <a:latin typeface="Courier New" panose="02070309020205020404" pitchFamily="49" charset="0"/>
              </a:rPr>
              <a:t>}</a:t>
            </a:r>
            <a:endParaRPr lang="es-ES" sz="1400" dirty="0"/>
          </a:p>
        </p:txBody>
      </p:sp>
    </p:spTree>
    <p:extLst>
      <p:ext uri="{BB962C8B-B14F-4D97-AF65-F5344CB8AC3E}">
        <p14:creationId xmlns:p14="http://schemas.microsoft.com/office/powerpoint/2010/main" val="122451607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2074"/>
          </a:xfrm>
        </p:spPr>
        <p:txBody>
          <a:bodyPr>
            <a:noAutofit/>
          </a:bodyPr>
          <a:lstStyle/>
          <a:p>
            <a:br>
              <a:rPr lang="es-ES" sz="2400" dirty="0"/>
            </a:br>
            <a:r>
              <a:rPr lang="es-ES" sz="2400" dirty="0"/>
              <a:t>Seguridad de puertos: Modos de violación de seguridad</a:t>
            </a:r>
          </a:p>
        </p:txBody>
      </p:sp>
      <p:sp>
        <p:nvSpPr>
          <p:cNvPr id="3" name="2 Marcador de contenido"/>
          <p:cNvSpPr>
            <a:spLocks noGrp="1"/>
          </p:cNvSpPr>
          <p:nvPr>
            <p:ph idx="1"/>
          </p:nvPr>
        </p:nvSpPr>
        <p:spPr>
          <a:xfrm>
            <a:off x="410392" y="1052736"/>
            <a:ext cx="8229600" cy="3665619"/>
          </a:xfr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800" dirty="0" err="1"/>
              <a:t>Protect</a:t>
            </a:r>
            <a:r>
              <a:rPr lang="es-ES" sz="1800" dirty="0"/>
              <a:t>: una vez que se alcanzó el máximo de direcciones MAC en un puerto, todo el tráfico de orígenes desconocidos (es decir, de direcciones MAC que no sean válidas para ese puerto) es descartado. No obstante, se continúa enviando el tráfico legal normalmente. No se notifica al administrador de esta situación.</a:t>
            </a:r>
          </a:p>
          <a:p>
            <a:pPr marL="236538" indent="-236538" algn="just" defTabSz="814388">
              <a:lnSpc>
                <a:spcPct val="95000"/>
              </a:lnSpc>
              <a:spcBef>
                <a:spcPct val="50000"/>
              </a:spcBef>
              <a:buClr>
                <a:srgbClr val="708CA1"/>
              </a:buClr>
              <a:buFont typeface="Wingdings" charset="0"/>
              <a:buChar char="§"/>
            </a:pPr>
            <a:r>
              <a:rPr lang="es-ES" sz="1800" dirty="0" err="1"/>
              <a:t>Restrict</a:t>
            </a:r>
            <a:r>
              <a:rPr lang="es-ES" sz="1800" dirty="0"/>
              <a:t>: el mismo comportamiento que el caso anterior pero con la diferencia que se envía un aviso al administrador mediante SNMP, se registra el evento en el </a:t>
            </a:r>
            <a:r>
              <a:rPr lang="es-ES" sz="1800" dirty="0" err="1"/>
              <a:t>syslog</a:t>
            </a:r>
            <a:r>
              <a:rPr lang="es-ES" sz="1800" dirty="0"/>
              <a:t> y se incrementa el contador de violaciones.</a:t>
            </a:r>
          </a:p>
          <a:p>
            <a:pPr marL="236538" indent="-236538" algn="just" defTabSz="814388">
              <a:lnSpc>
                <a:spcPct val="95000"/>
              </a:lnSpc>
              <a:spcBef>
                <a:spcPct val="50000"/>
              </a:spcBef>
              <a:buClr>
                <a:srgbClr val="708CA1"/>
              </a:buClr>
              <a:buFont typeface="Wingdings" charset="0"/>
              <a:buChar char="§"/>
            </a:pPr>
            <a:r>
              <a:rPr lang="es-ES" sz="1800" dirty="0" err="1"/>
              <a:t>Shutdown</a:t>
            </a:r>
            <a:r>
              <a:rPr lang="es-ES" sz="1800" dirty="0"/>
              <a:t>: en este caso el puerto se da de baja dejándolo en estado </a:t>
            </a:r>
            <a:r>
              <a:rPr lang="es-ES" sz="1800" dirty="0" err="1"/>
              <a:t>err-disabled</a:t>
            </a:r>
            <a:r>
              <a:rPr lang="es-ES" sz="1800" dirty="0"/>
              <a:t> (deshabilitado por error). Además se envía un aviso al administrador mediante SNMP, se registra el evento en el </a:t>
            </a:r>
            <a:r>
              <a:rPr lang="es-ES" sz="1800" dirty="0" err="1"/>
              <a:t>syslog</a:t>
            </a:r>
            <a:r>
              <a:rPr lang="es-ES" sz="1800" dirty="0"/>
              <a:t> y se incrementa el contador de violaciones.</a:t>
            </a:r>
          </a:p>
          <a:p>
            <a:pPr marL="236538" indent="-236538" algn="just" defTabSz="814388">
              <a:lnSpc>
                <a:spcPct val="95000"/>
              </a:lnSpc>
              <a:spcBef>
                <a:spcPct val="50000"/>
              </a:spcBef>
              <a:buClr>
                <a:srgbClr val="708CA1"/>
              </a:buClr>
              <a:buFont typeface="Wingdings" charset="0"/>
              <a:buChar char="§"/>
            </a:pPr>
            <a:endParaRPr lang="es-E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4118" y="4221088"/>
            <a:ext cx="7024040" cy="27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13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conmutadas</a:t>
            </a:r>
            <a:r>
              <a:rPr lang="en-US" dirty="0"/>
              <a:t>
</a:t>
            </a:r>
            <a:r>
              <a:rPr lang="es-ES" sz="2800" dirty="0"/>
              <a:t>Función de las redes conmutadas</a:t>
            </a:r>
            <a:endParaRPr lang="es-ES" sz="2800" dirty="0">
              <a:solidFill>
                <a:srgbClr val="00B0F0"/>
              </a:solidFill>
              <a:latin typeface="Arial" charset="0"/>
            </a:endParaRPr>
          </a:p>
        </p:txBody>
      </p:sp>
      <p:sp>
        <p:nvSpPr>
          <p:cNvPr id="8" name="Content Placeholder 1"/>
          <p:cNvSpPr>
            <a:spLocks noGrp="1"/>
          </p:cNvSpPr>
          <p:nvPr>
            <p:ph idx="1"/>
          </p:nvPr>
        </p:nvSpPr>
        <p:spPr>
          <a:xfrm>
            <a:off x="195768" y="1666567"/>
            <a:ext cx="4121051" cy="4586749"/>
          </a:xfrm>
        </p:spPr>
        <p:txBody>
          <a:bodyPr/>
          <a:lstStyle/>
          <a:p>
            <a:pPr algn="just"/>
            <a:r>
              <a:rPr lang="es-ES" sz="2000" dirty="0"/>
              <a:t>Las tecnologías de conmutación (</a:t>
            </a:r>
            <a:r>
              <a:rPr lang="es-ES" sz="2000" i="1" dirty="0" err="1"/>
              <a:t>switchin</a:t>
            </a:r>
            <a:r>
              <a:rPr lang="es-ES" sz="2000" dirty="0" err="1"/>
              <a:t>g</a:t>
            </a:r>
            <a:r>
              <a:rPr lang="es-ES" sz="2000" dirty="0"/>
              <a:t>) son fundamentales para el diseño de una red. </a:t>
            </a:r>
          </a:p>
          <a:p>
            <a:pPr algn="just"/>
            <a:r>
              <a:rPr lang="es-ES" sz="2000" dirty="0"/>
              <a:t>Permite que el tráfico se envíe de forma rápida.</a:t>
            </a:r>
          </a:p>
          <a:p>
            <a:pPr algn="just"/>
            <a:r>
              <a:rPr lang="es-ES" sz="2000" dirty="0"/>
              <a:t>Una red LAN conmutada:</a:t>
            </a:r>
          </a:p>
          <a:p>
            <a:pPr marL="681037" lvl="1" indent="-342900" algn="just">
              <a:buFont typeface="Wingdings" pitchFamily="2" charset="2"/>
              <a:buChar char="§"/>
            </a:pPr>
            <a:r>
              <a:rPr lang="es-ES" sz="1600" dirty="0"/>
              <a:t>Permite más flexibilidad </a:t>
            </a:r>
          </a:p>
          <a:p>
            <a:pPr marL="681037" lvl="1" indent="-342900" algn="just">
              <a:buFont typeface="Wingdings" pitchFamily="2" charset="2"/>
              <a:buChar char="§"/>
            </a:pPr>
            <a:r>
              <a:rPr lang="es-ES" sz="1600" dirty="0"/>
              <a:t>Permite mayor administración del tráfico</a:t>
            </a:r>
          </a:p>
          <a:p>
            <a:pPr marL="681037" lvl="1" indent="-342900" algn="just">
              <a:buFont typeface="Wingdings" pitchFamily="2" charset="2"/>
              <a:buChar char="§"/>
            </a:pPr>
            <a:r>
              <a:rPr lang="es-ES" sz="1600" dirty="0"/>
              <a:t>Admite calidad de servicio, seguridad adicional, redes inalámbricas, telefonía IP y servicios de movilidad</a:t>
            </a:r>
          </a:p>
          <a:p>
            <a:pPr marL="0" indent="0" algn="just">
              <a:buNone/>
            </a:pPr>
            <a:endParaRPr lang="es-ES" sz="16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2663" y="1529839"/>
            <a:ext cx="3128115" cy="4502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505476"/>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74638"/>
            <a:ext cx="8229600" cy="634082"/>
          </a:xfrm>
        </p:spPr>
        <p:txBody>
          <a:bodyPr>
            <a:noAutofit/>
          </a:bodyPr>
          <a:lstStyle/>
          <a:p>
            <a:pPr eaLnBrk="1" hangingPunct="1"/>
            <a:r>
              <a:rPr lang="es-ES" sz="2000" dirty="0"/>
              <a:t>Seguridad de los puertos de un </a:t>
            </a:r>
            <a:r>
              <a:rPr lang="es-ES" sz="2000" dirty="0" err="1"/>
              <a:t>switch</a:t>
            </a:r>
            <a:br>
              <a:rPr sz="4000" dirty="0"/>
            </a:br>
            <a:endParaRPr lang="es-ES" sz="4000" dirty="0">
              <a:solidFill>
                <a:srgbClr val="00B0F0"/>
              </a:solidFill>
              <a:latin typeface="Arial" charset="0"/>
            </a:endParaRPr>
          </a:p>
        </p:txBody>
      </p:sp>
      <p:pic>
        <p:nvPicPr>
          <p:cNvPr id="18436" name="Picture 4"/>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51520" y="692696"/>
            <a:ext cx="4456784" cy="3304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234" y="3933056"/>
            <a:ext cx="517207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6029758"/>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536" y="332656"/>
            <a:ext cx="8229600" cy="648072"/>
          </a:xfrm>
        </p:spPr>
        <p:txBody>
          <a:bodyPr>
            <a:noAutofit/>
          </a:bodyPr>
          <a:lstStyle/>
          <a:p>
            <a:pPr eaLnBrk="1" hangingPunct="1"/>
            <a:r>
              <a:rPr lang="es-ES" sz="2000" dirty="0"/>
              <a:t>Seguridad de los puertos de un </a:t>
            </a:r>
            <a:r>
              <a:rPr lang="es-ES" sz="2000" dirty="0" err="1"/>
              <a:t>switch</a:t>
            </a:r>
            <a:br>
              <a:rPr sz="4000" dirty="0"/>
            </a:br>
            <a:endParaRPr lang="es-ES" sz="4000" dirty="0">
              <a:solidFill>
                <a:srgbClr val="00B0F0"/>
              </a:solidFill>
              <a:latin typeface="Arial" charset="0"/>
            </a:endParaRPr>
          </a:p>
        </p:txBody>
      </p:sp>
      <p:pic>
        <p:nvPicPr>
          <p:cNvPr id="19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348880"/>
            <a:ext cx="521970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7"/>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634983" y="4042246"/>
            <a:ext cx="3384591" cy="24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4274827" y="1279374"/>
            <a:ext cx="4329621" cy="373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5067300"/>
            <a:ext cx="523875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494320"/>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39552" y="476672"/>
            <a:ext cx="8229600" cy="1143000"/>
          </a:xfrm>
        </p:spPr>
        <p:txBody>
          <a:bodyPr anchor="t">
            <a:normAutofit fontScale="90000"/>
          </a:bodyPr>
          <a:lstStyle/>
          <a:p>
            <a:pPr eaLnBrk="1" hangingPunct="1"/>
            <a:r>
              <a:rPr lang="es-ES" sz="1800" dirty="0"/>
              <a:t>Seguridad de los puertos de un </a:t>
            </a:r>
            <a:r>
              <a:rPr lang="es-ES" sz="1800" dirty="0" err="1"/>
              <a:t>switch</a:t>
            </a:r>
            <a:br>
              <a:rPr dirty="0"/>
            </a:br>
            <a:r>
              <a:rPr lang="es-ES" dirty="0"/>
              <a:t>Seguridad de puertos: Verificar direcciones seguras</a:t>
            </a:r>
            <a:endParaRPr lang="es-ES" dirty="0">
              <a:solidFill>
                <a:srgbClr val="00B0F0"/>
              </a:solidFill>
              <a:latin typeface="Arial"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494213"/>
            <a:ext cx="51339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35829"/>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a:t>Seguridad de los puertos de un </a:t>
            </a:r>
            <a:r>
              <a:rPr lang="es-ES" sz="1800" dirty="0" err="1"/>
              <a:t>switch</a:t>
            </a:r>
            <a:br>
              <a:rPr dirty="0"/>
            </a:br>
            <a:r>
              <a:rPr lang="es-ES" dirty="0">
                <a:latin typeface="Arial" charset="0"/>
              </a:rPr>
              <a:t>Puertos en estado deshabilitado por errores</a:t>
            </a:r>
            <a:endParaRPr lang="es-ES" dirty="0">
              <a:solidFill>
                <a:srgbClr val="00B0F0"/>
              </a:solidFill>
              <a:latin typeface="Arial" charset="0"/>
            </a:endParaRPr>
          </a:p>
        </p:txBody>
      </p:sp>
      <p:sp>
        <p:nvSpPr>
          <p:cNvPr id="2" name="Rectangle 1"/>
          <p:cNvSpPr/>
          <p:nvPr/>
        </p:nvSpPr>
        <p:spPr>
          <a:xfrm>
            <a:off x="426720" y="1554480"/>
            <a:ext cx="8451466" cy="1569660"/>
          </a:xfrm>
          <a:prstGeom prst="rect">
            <a:avLst/>
          </a:prstGeom>
        </p:spPr>
        <p:txBody>
          <a:bodyPr wrap="square">
            <a:spAutoFit/>
          </a:bodyPr>
          <a:lstStyle/>
          <a:p>
            <a:pPr marL="236538" indent="-236538" algn="l" defTabSz="814388">
              <a:lnSpc>
                <a:spcPct val="95000"/>
              </a:lnSpc>
              <a:spcBef>
                <a:spcPct val="50000"/>
              </a:spcBef>
              <a:buClr>
                <a:srgbClr val="708CA1"/>
              </a:buClr>
              <a:buFont typeface="Wingdings" charset="0"/>
              <a:buChar char="§"/>
            </a:pPr>
            <a:r>
              <a:rPr lang="es-ES" sz="2000" dirty="0">
                <a:latin typeface="+mn-lt"/>
              </a:rPr>
              <a:t>Una violación de seguridad de puertos puede dejar a un switch en estado deshabilitado por errores.</a:t>
            </a:r>
          </a:p>
          <a:p>
            <a:pPr marL="236538" indent="-236538" algn="l" defTabSz="814388">
              <a:lnSpc>
                <a:spcPct val="95000"/>
              </a:lnSpc>
              <a:spcBef>
                <a:spcPct val="50000"/>
              </a:spcBef>
              <a:buClr>
                <a:srgbClr val="708CA1"/>
              </a:buClr>
              <a:buFont typeface="Wingdings" charset="0"/>
              <a:buChar char="§"/>
            </a:pPr>
            <a:r>
              <a:rPr lang="es-ES" sz="2000" dirty="0">
                <a:latin typeface="+mn-lt"/>
              </a:rPr>
              <a:t>Un puerto en estado deshabilitado por errores se apaga por completo.</a:t>
            </a:r>
          </a:p>
          <a:p>
            <a:pPr marL="236538" indent="-236538" algn="l" defTabSz="814388">
              <a:lnSpc>
                <a:spcPct val="95000"/>
              </a:lnSpc>
              <a:spcBef>
                <a:spcPct val="50000"/>
              </a:spcBef>
              <a:buClr>
                <a:srgbClr val="708CA1"/>
              </a:buClr>
              <a:buFont typeface="Wingdings" charset="0"/>
              <a:buChar char="§"/>
            </a:pPr>
            <a:r>
              <a:rPr lang="es-ES" sz="2000" dirty="0">
                <a:latin typeface="+mn-lt"/>
              </a:rPr>
              <a:t>El switch comunica estos eventos por medio de mensajes de consola.</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59" y="3121313"/>
            <a:ext cx="7287801" cy="295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82233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pPr eaLnBrk="1" hangingPunct="1"/>
            <a:r>
              <a:rPr lang="es-ES" sz="1800" dirty="0"/>
              <a:t>Seguridad de los puertos de un </a:t>
            </a:r>
            <a:r>
              <a:rPr lang="es-ES" sz="1800" dirty="0" err="1"/>
              <a:t>switch</a:t>
            </a:r>
            <a:br>
              <a:rPr sz="2400" dirty="0"/>
            </a:br>
            <a:r>
              <a:rPr lang="es-ES" sz="2400" dirty="0">
                <a:latin typeface="Arial" charset="0"/>
              </a:rPr>
              <a:t>Puertos en estado deshabilitado por errores (continuación)</a:t>
            </a:r>
            <a:endParaRPr lang="es-ES" sz="2400" dirty="0">
              <a:solidFill>
                <a:srgbClr val="00B0F0"/>
              </a:solidFill>
              <a:latin typeface="Arial"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6" y="1371600"/>
            <a:ext cx="51149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2067878" y="1354225"/>
            <a:ext cx="990600" cy="217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320" y="4610100"/>
            <a:ext cx="51816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4832033" y="4620603"/>
            <a:ext cx="2619375" cy="19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516879" y="2042160"/>
            <a:ext cx="3087569" cy="1323439"/>
          </a:xfrm>
          <a:prstGeom prst="rect">
            <a:avLst/>
          </a:prstGeom>
          <a:noFill/>
        </p:spPr>
        <p:txBody>
          <a:bodyPr wrap="square" rtlCol="0">
            <a:spAutoFit/>
          </a:bodyPr>
          <a:lstStyle/>
          <a:p>
            <a:pPr algn="just"/>
            <a:r>
              <a:rPr lang="es-ES" sz="1600" dirty="0">
                <a:latin typeface="+mn-lt"/>
              </a:rPr>
              <a:t>El comando</a:t>
            </a:r>
            <a:r>
              <a:rPr lang="es-ES" sz="1600" dirty="0"/>
              <a:t> </a:t>
            </a:r>
            <a:r>
              <a:rPr lang="es-ES" sz="1600" b="1" dirty="0">
                <a:latin typeface="Courier New" panose="02070309020205020404" pitchFamily="49" charset="0"/>
              </a:rPr>
              <a:t>show interface</a:t>
            </a:r>
            <a:r>
              <a:rPr lang="es-ES" sz="1600" dirty="0">
                <a:latin typeface="+mn-lt"/>
              </a:rPr>
              <a:t> también indica si hay un puerto de switch en estado deshabilitado por errores.</a:t>
            </a:r>
          </a:p>
          <a:p>
            <a:pPr algn="just"/>
            <a:endParaRPr lang="es-ES" sz="1600" dirty="0"/>
          </a:p>
        </p:txBody>
      </p:sp>
      <p:sp>
        <p:nvSpPr>
          <p:cNvPr id="4" name="Rectangle 3"/>
          <p:cNvSpPr/>
          <p:nvPr/>
        </p:nvSpPr>
        <p:spPr>
          <a:xfrm>
            <a:off x="277178" y="4725144"/>
            <a:ext cx="3212782" cy="1077218"/>
          </a:xfrm>
          <a:prstGeom prst="rect">
            <a:avLst/>
          </a:prstGeom>
        </p:spPr>
        <p:txBody>
          <a:bodyPr wrap="square">
            <a:spAutoFit/>
          </a:bodyPr>
          <a:lstStyle/>
          <a:p>
            <a:pPr marL="0" indent="0" algn="just">
              <a:buNone/>
            </a:pPr>
            <a:r>
              <a:rPr lang="es-ES" sz="1600" b="1" dirty="0">
                <a:solidFill>
                  <a:srgbClr val="002060"/>
                </a:solidFill>
              </a:rPr>
              <a:t>Se debe emitir un comando de configuración de interfaces </a:t>
            </a:r>
            <a:r>
              <a:rPr lang="es-ES" sz="1600" b="1" dirty="0" err="1">
                <a:solidFill>
                  <a:srgbClr val="002060"/>
                </a:solidFill>
                <a:latin typeface="Courier New" panose="02070309020205020404" pitchFamily="49" charset="0"/>
              </a:rPr>
              <a:t>shutdown</a:t>
            </a:r>
            <a:r>
              <a:rPr lang="es-ES" sz="1600" b="1" dirty="0">
                <a:solidFill>
                  <a:srgbClr val="002060"/>
                </a:solidFill>
              </a:rPr>
              <a:t> / </a:t>
            </a:r>
            <a:r>
              <a:rPr lang="es-ES" sz="1600" b="1" dirty="0">
                <a:solidFill>
                  <a:srgbClr val="002060"/>
                </a:solidFill>
                <a:latin typeface="Courier New" panose="02070309020205020404" pitchFamily="49" charset="0"/>
              </a:rPr>
              <a:t>no shutdown</a:t>
            </a:r>
            <a:r>
              <a:rPr lang="es-ES" sz="1600" b="1" dirty="0">
                <a:solidFill>
                  <a:srgbClr val="002060"/>
                </a:solidFill>
              </a:rPr>
              <a:t> para volver a habilitar el puerto.</a:t>
            </a:r>
          </a:p>
        </p:txBody>
      </p:sp>
    </p:spTree>
    <p:extLst>
      <p:ext uri="{BB962C8B-B14F-4D97-AF65-F5344CB8AC3E}">
        <p14:creationId xmlns:p14="http://schemas.microsoft.com/office/powerpoint/2010/main" val="1852170682"/>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Descripción general de las redes VLAN</a:t>
            </a:r>
            <a:r>
              <a:rPr lang="en-US" dirty="0"/>
              <a:t>
</a:t>
            </a:r>
            <a:r>
              <a:rPr lang="es-ES" dirty="0">
                <a:latin typeface="Arial" charset="0"/>
              </a:rPr>
              <a:t>Definiciones de una red VLAN</a:t>
            </a:r>
            <a:endParaRPr lang="es-ES" dirty="0">
              <a:solidFill>
                <a:srgbClr val="00B0F0"/>
              </a:solidFill>
              <a:latin typeface="Arial"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3111" y="1423988"/>
            <a:ext cx="6155319" cy="4915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167075"/>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6675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6814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17992"/>
            <a:ext cx="66675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138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873932" cy="838200"/>
          </a:xfrm>
        </p:spPr>
        <p:txBody>
          <a:bodyPr anchor="b">
            <a:normAutofit fontScale="90000"/>
          </a:bodyPr>
          <a:lstStyle/>
          <a:p>
            <a:pPr eaLnBrk="1" hangingPunct="1">
              <a:lnSpc>
                <a:spcPct val="100000"/>
              </a:lnSpc>
            </a:pPr>
            <a:r>
              <a:rPr lang="es-ES" sz="1800" dirty="0"/>
              <a:t>Descripción general de las redes VLAN</a:t>
            </a:r>
            <a:br>
              <a:rPr lang="es-ES" sz="1800" dirty="0"/>
            </a:br>
            <a:r>
              <a:rPr lang="es-ES" dirty="0">
                <a:latin typeface="Arial" charset="0"/>
              </a:rPr>
              <a:t>Definiciones de una red VLAN (continuación)</a:t>
            </a:r>
            <a:endParaRPr lang="es-ES" dirty="0">
              <a:solidFill>
                <a:srgbClr val="00B0F0"/>
              </a:solidFill>
              <a:latin typeface="Arial" charset="0"/>
            </a:endParaRPr>
          </a:p>
        </p:txBody>
      </p:sp>
      <p:sp>
        <p:nvSpPr>
          <p:cNvPr id="2" name="Content Placeholder 1"/>
          <p:cNvSpPr>
            <a:spLocks noGrp="1"/>
          </p:cNvSpPr>
          <p:nvPr>
            <p:ph idx="1"/>
          </p:nvPr>
        </p:nvSpPr>
        <p:spPr>
          <a:xfrm>
            <a:off x="213111" y="1389678"/>
            <a:ext cx="8567432" cy="5000492"/>
          </a:xfrm>
        </p:spPr>
        <p:txBody>
          <a:bodyPr/>
          <a:lstStyle/>
          <a:p>
            <a:pPr algn="just"/>
            <a:r>
              <a:rPr lang="es-ES" sz="1800" dirty="0"/>
              <a:t>Las redes VLAN permiten que el administrador segmente redes según factores como la función, el equipo del proyecto o la aplicación, sin tener en cuenta la ubicación física del usuario o del dispositivo. </a:t>
            </a:r>
          </a:p>
          <a:p>
            <a:pPr algn="just"/>
            <a:r>
              <a:rPr lang="es-ES" sz="1800" dirty="0"/>
              <a:t>Las VLAN habilitan la implementación de las políticas de acceso y de seguridad según grupos específicos de usuarios.</a:t>
            </a:r>
          </a:p>
          <a:p>
            <a:pPr algn="just"/>
            <a:r>
              <a:rPr lang="es-ES" sz="1800" dirty="0"/>
              <a:t>Una red VLAN es una partición lógica de una red de capa 2.</a:t>
            </a:r>
          </a:p>
          <a:p>
            <a:pPr algn="just"/>
            <a:r>
              <a:rPr lang="es-ES" sz="1800" dirty="0"/>
              <a:t>Se pueden crear varias particiones para que coexistan varias redes VLAN.</a:t>
            </a:r>
          </a:p>
          <a:p>
            <a:pPr algn="just"/>
            <a:r>
              <a:rPr lang="es-ES" sz="1800" dirty="0"/>
              <a:t>Cada VLAN es un dominio de difusión, que generalmente posee su propia red IP.</a:t>
            </a:r>
          </a:p>
          <a:p>
            <a:pPr algn="just"/>
            <a:r>
              <a:rPr lang="es-ES" sz="2000" dirty="0"/>
              <a:t>Las redes VLAN se aíslan mutuamente, y los paquetes pueden pasar entre ellas solamente mediante un </a:t>
            </a:r>
            <a:r>
              <a:rPr lang="es-ES" sz="2000" dirty="0" err="1"/>
              <a:t>router</a:t>
            </a:r>
            <a:r>
              <a:rPr lang="es-ES" sz="2000" dirty="0"/>
              <a:t> o </a:t>
            </a:r>
            <a:r>
              <a:rPr lang="es-ES" sz="2000" dirty="0" err="1"/>
              <a:t>switch</a:t>
            </a:r>
            <a:r>
              <a:rPr lang="es-ES" sz="2000" dirty="0"/>
              <a:t> multicapa.</a:t>
            </a:r>
          </a:p>
          <a:p>
            <a:pPr algn="just"/>
            <a:r>
              <a:rPr lang="es-ES" sz="1800" dirty="0"/>
              <a:t>La partición de la red de capa 2 se lleva a cabo dentro de un dispositivo de capa 2 (por lo general, un switch).</a:t>
            </a:r>
          </a:p>
          <a:p>
            <a:pPr algn="just"/>
            <a:r>
              <a:rPr lang="es-ES" sz="1800" dirty="0"/>
              <a:t>Los hosts que se agrupan dentro de una red VLAN desconocen la existencia de esta.</a:t>
            </a:r>
          </a:p>
        </p:txBody>
      </p:sp>
    </p:spTree>
    <p:extLst>
      <p:ext uri="{BB962C8B-B14F-4D97-AF65-F5344CB8AC3E}">
        <p14:creationId xmlns:p14="http://schemas.microsoft.com/office/powerpoint/2010/main" val="1222012779"/>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a:t>Descripción general de las redes VLAN</a:t>
            </a:r>
            <a:r>
              <a:rPr lang="en-US" sz="1800" dirty="0"/>
              <a:t>
</a:t>
            </a:r>
            <a:r>
              <a:rPr lang="es-ES" dirty="0"/>
              <a:t>Beneficios de las redes VLAN</a:t>
            </a:r>
            <a:endParaRPr lang="es-ES" dirty="0">
              <a:solidFill>
                <a:srgbClr val="00B0F0"/>
              </a:solidFill>
              <a:latin typeface="Arial"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12918" y="1427798"/>
            <a:ext cx="6180195" cy="514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119401"/>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conmutadas</a:t>
            </a:r>
            <a:r>
              <a:rPr lang="en-US" dirty="0"/>
              <a:t>
</a:t>
            </a:r>
            <a:r>
              <a:rPr lang="es-ES" sz="2800" dirty="0"/>
              <a:t>Factores de forma</a:t>
            </a:r>
            <a:endParaRPr lang="es-ES" sz="2800" dirty="0">
              <a:solidFill>
                <a:srgbClr val="00B0F0"/>
              </a:solidFill>
              <a:latin typeface="Arial" charset="0"/>
            </a:endParaRPr>
          </a:p>
        </p:txBody>
      </p:sp>
      <p:sp>
        <p:nvSpPr>
          <p:cNvPr id="8" name="Content Placeholder 1"/>
          <p:cNvSpPr>
            <a:spLocks noGrp="1"/>
          </p:cNvSpPr>
          <p:nvPr>
            <p:ph idx="1"/>
          </p:nvPr>
        </p:nvSpPr>
        <p:spPr>
          <a:xfrm>
            <a:off x="593975" y="2564904"/>
            <a:ext cx="2607046" cy="973394"/>
          </a:xfrm>
        </p:spPr>
        <p:txBody>
          <a:bodyPr>
            <a:normAutofit fontScale="92500" lnSpcReduction="20000"/>
          </a:bodyPr>
          <a:lstStyle/>
          <a:p>
            <a:pPr marL="0" indent="0" algn="just">
              <a:buNone/>
            </a:pPr>
            <a:r>
              <a:rPr lang="es-ES" sz="2000" b="1" dirty="0"/>
              <a:t>Switches de </a:t>
            </a:r>
          </a:p>
          <a:p>
            <a:pPr marL="0" indent="0" algn="just">
              <a:buNone/>
            </a:pPr>
            <a:r>
              <a:rPr lang="es-ES" sz="2000" b="1" dirty="0"/>
              <a:t>configuración </a:t>
            </a:r>
          </a:p>
          <a:p>
            <a:pPr marL="0" indent="0" algn="just">
              <a:buNone/>
            </a:pPr>
            <a:r>
              <a:rPr lang="es-ES" sz="2000" b="1" dirty="0"/>
              <a:t>fija</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1021" y="1612639"/>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551667"/>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a:t>Descripción general de las redes VLAN</a:t>
            </a:r>
            <a:r>
              <a:rPr lang="en-US" sz="1800" dirty="0"/>
              <a:t>
</a:t>
            </a:r>
            <a:r>
              <a:rPr lang="es-ES" dirty="0"/>
              <a:t>Tipos de redes VLAN</a:t>
            </a:r>
            <a:endParaRPr lang="es-ES" dirty="0">
              <a:solidFill>
                <a:srgbClr val="00B0F0"/>
              </a:solidFill>
              <a:latin typeface="Arial" charset="0"/>
            </a:endParaRPr>
          </a:p>
        </p:txBody>
      </p:sp>
      <p:sp>
        <p:nvSpPr>
          <p:cNvPr id="2" name="Content Placeholder 1"/>
          <p:cNvSpPr>
            <a:spLocks noGrp="1"/>
          </p:cNvSpPr>
          <p:nvPr>
            <p:ph idx="1"/>
          </p:nvPr>
        </p:nvSpPr>
        <p:spPr>
          <a:xfrm>
            <a:off x="213110" y="1554480"/>
            <a:ext cx="8679369" cy="4771892"/>
          </a:xfrm>
        </p:spPr>
        <p:txBody>
          <a:bodyPr/>
          <a:lstStyle/>
          <a:p>
            <a:r>
              <a:rPr lang="es-ES" sz="2000" dirty="0"/>
              <a:t>Red VLAN predeterminada: VLAN 1 , todos los puertos de switch se convierten en parte de esta red VLAN hasta que se configure el </a:t>
            </a:r>
            <a:r>
              <a:rPr lang="es-ES" sz="2000" dirty="0" err="1"/>
              <a:t>switch</a:t>
            </a:r>
            <a:endParaRPr lang="es-ES" sz="2000" dirty="0"/>
          </a:p>
          <a:p>
            <a:r>
              <a:rPr lang="es-ES" sz="2000" dirty="0"/>
              <a:t>Red VLAN nativa: se utiliza para tráfico no etiquetado. </a:t>
            </a:r>
          </a:p>
          <a:p>
            <a:pPr lvl="1"/>
            <a:r>
              <a:rPr lang="es-ES" sz="1600" dirty="0"/>
              <a:t>La red VLAN nativa es VLAN 1 de manera predeterminada.</a:t>
            </a:r>
            <a:endParaRPr lang="es-ES" sz="2000" dirty="0"/>
          </a:p>
          <a:p>
            <a:r>
              <a:rPr lang="es-ES" sz="2000" dirty="0"/>
              <a:t>Red VLAN de administración: se utiliza para acceder a las capacidades de administración</a:t>
            </a:r>
          </a:p>
          <a:p>
            <a:r>
              <a:rPr lang="es-ES" sz="2000" dirty="0"/>
              <a:t>Red VLAN datos: tráfico generado por el usuario</a:t>
            </a:r>
          </a:p>
          <a:p>
            <a:endParaRPr lang="es-ES" sz="2000" dirty="0"/>
          </a:p>
        </p:txBody>
      </p:sp>
    </p:spTree>
    <p:extLst>
      <p:ext uri="{BB962C8B-B14F-4D97-AF65-F5344CB8AC3E}">
        <p14:creationId xmlns:p14="http://schemas.microsoft.com/office/powerpoint/2010/main" val="1139295468"/>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a:bodyPr>
          <a:lstStyle/>
          <a:p>
            <a:pPr eaLnBrk="1" hangingPunct="1">
              <a:lnSpc>
                <a:spcPct val="100000"/>
              </a:lnSpc>
            </a:pPr>
            <a:r>
              <a:rPr lang="es-ES" sz="2400" dirty="0"/>
              <a:t>Descripción general de las redes VLAN</a:t>
            </a:r>
            <a:r>
              <a:rPr lang="en-US" sz="2400" dirty="0"/>
              <a:t>
</a:t>
            </a:r>
            <a:endParaRPr lang="es-ES" sz="4400" dirty="0">
              <a:solidFill>
                <a:srgbClr val="00B0F0"/>
              </a:solidFill>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117" y="1484784"/>
            <a:ext cx="6443138" cy="49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1075117" y="1216800"/>
            <a:ext cx="2252540" cy="369332"/>
          </a:xfrm>
          <a:prstGeom prst="rect">
            <a:avLst/>
          </a:prstGeom>
        </p:spPr>
        <p:txBody>
          <a:bodyPr wrap="none">
            <a:spAutoFit/>
          </a:bodyPr>
          <a:lstStyle/>
          <a:p>
            <a:r>
              <a:rPr lang="es-ES" b="1" dirty="0">
                <a:latin typeface="Courier New" panose="02070309020205020404" pitchFamily="49" charset="0"/>
              </a:rPr>
              <a:t>show </a:t>
            </a:r>
            <a:r>
              <a:rPr lang="es-ES" b="1" dirty="0" err="1">
                <a:latin typeface="Courier New" panose="02070309020205020404" pitchFamily="49" charset="0"/>
              </a:rPr>
              <a:t>vlan</a:t>
            </a:r>
            <a:r>
              <a:rPr lang="es-ES" b="1" dirty="0">
                <a:latin typeface="Courier New" panose="02070309020205020404" pitchFamily="49" charset="0"/>
              </a:rPr>
              <a:t> </a:t>
            </a:r>
            <a:r>
              <a:rPr lang="es-ES" b="1" dirty="0" err="1">
                <a:latin typeface="Courier New" panose="02070309020205020404" pitchFamily="49" charset="0"/>
              </a:rPr>
              <a:t>brief</a:t>
            </a:r>
            <a:endParaRPr lang="es-ES" b="1" dirty="0">
              <a:latin typeface="Courier New" panose="02070309020205020404" pitchFamily="49" charset="0"/>
            </a:endParaRPr>
          </a:p>
        </p:txBody>
      </p:sp>
    </p:spTree>
    <p:extLst>
      <p:ext uri="{BB962C8B-B14F-4D97-AF65-F5344CB8AC3E}">
        <p14:creationId xmlns:p14="http://schemas.microsoft.com/office/powerpoint/2010/main" val="2220085359"/>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a:t>Descripción general de las redes VLAN</a:t>
            </a:r>
            <a:r>
              <a:rPr lang="en-US" sz="1800" dirty="0"/>
              <a:t>
</a:t>
            </a:r>
            <a:r>
              <a:rPr lang="es-ES" dirty="0"/>
              <a:t>Redes VLAN de voz</a:t>
            </a:r>
            <a:endParaRPr lang="es-ES" dirty="0">
              <a:solidFill>
                <a:srgbClr val="00B0F0"/>
              </a:solidFill>
              <a:latin typeface="Arial"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0701" y="1400174"/>
            <a:ext cx="7256528" cy="5257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1234144"/>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lstStyle/>
          <a:p>
            <a:pPr eaLnBrk="1" hangingPunct="1"/>
            <a:r>
              <a:rPr lang="es-ES" sz="1800" dirty="0"/>
              <a:t>Redes VLAN en un entorno conmutado múltiple</a:t>
            </a:r>
            <a:r>
              <a:rPr lang="en-US" sz="1800" dirty="0"/>
              <a:t>
</a:t>
            </a:r>
            <a:r>
              <a:rPr lang="es-ES" dirty="0"/>
              <a:t>Etiquetado de redes VLAN de voz</a:t>
            </a:r>
            <a:endParaRPr lang="es-ES" dirty="0">
              <a:solidFill>
                <a:srgbClr val="00B0F0"/>
              </a:solidFill>
              <a:latin typeface="Arial"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9085" y="1353503"/>
            <a:ext cx="5314949"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409" y="3874770"/>
            <a:ext cx="508635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037246"/>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vert="horz" lIns="91440" tIns="45720" rIns="91440" bIns="45720" rtlCol="0" anchor="t">
            <a:normAutofit/>
          </a:bodyPr>
          <a:lstStyle/>
          <a:p>
            <a:pPr>
              <a:lnSpc>
                <a:spcPct val="80000"/>
              </a:lnSpc>
            </a:pPr>
            <a:r>
              <a:rPr lang="es-ES" sz="1800" dirty="0">
                <a:gradFill flip="none" rotWithShape="1">
                  <a:gsLst>
                    <a:gs pos="16000">
                      <a:schemeClr val="tx2"/>
                    </a:gs>
                    <a:gs pos="100000">
                      <a:srgbClr val="28A7DF"/>
                    </a:gs>
                  </a:gsLst>
                  <a:lin ang="1800000" scaled="0"/>
                  <a:tileRect/>
                </a:gradFill>
                <a:latin typeface="Arial"/>
                <a:cs typeface="Arial"/>
              </a:rPr>
              <a:t>Asignación de redes VLAN:</a:t>
            </a:r>
            <a:r>
              <a:rPr lang="en-US" sz="1800" dirty="0">
                <a:gradFill flip="none" rotWithShape="1">
                  <a:gsLst>
                    <a:gs pos="16000">
                      <a:schemeClr val="tx2"/>
                    </a:gs>
                    <a:gs pos="100000">
                      <a:srgbClr val="28A7DF"/>
                    </a:gs>
                  </a:gsLst>
                  <a:lin ang="1800000" scaled="0"/>
                  <a:tileRect/>
                </a:gradFill>
                <a:latin typeface="Arial"/>
                <a:cs typeface="Arial"/>
              </a:rPr>
              <a:t>
</a:t>
            </a:r>
            <a:r>
              <a:rPr lang="en-US" sz="1800" dirty="0" err="1">
                <a:gradFill flip="none" rotWithShape="1">
                  <a:gsLst>
                    <a:gs pos="16000">
                      <a:schemeClr val="tx2"/>
                    </a:gs>
                    <a:gs pos="100000">
                      <a:srgbClr val="28A7DF"/>
                    </a:gs>
                  </a:gsLst>
                  <a:lin ang="1800000" scaled="0"/>
                  <a:tileRect/>
                </a:gradFill>
                <a:latin typeface="Arial"/>
                <a:cs typeface="Arial"/>
              </a:rPr>
              <a:t>Asignación</a:t>
            </a:r>
            <a:r>
              <a:rPr lang="en-US" sz="1800" dirty="0">
                <a:gradFill flip="none" rotWithShape="1">
                  <a:gsLst>
                    <a:gs pos="16000">
                      <a:schemeClr val="tx2"/>
                    </a:gs>
                    <a:gs pos="100000">
                      <a:srgbClr val="28A7DF"/>
                    </a:gs>
                  </a:gsLst>
                  <a:lin ang="1800000" scaled="0"/>
                  <a:tileRect/>
                </a:gradFill>
                <a:latin typeface="Arial"/>
                <a:cs typeface="Arial"/>
              </a:rPr>
              <a:t> de un </a:t>
            </a:r>
            <a:r>
              <a:rPr lang="en-US" sz="1800" dirty="0" err="1">
                <a:gradFill flip="none" rotWithShape="1">
                  <a:gsLst>
                    <a:gs pos="16000">
                      <a:schemeClr val="tx2"/>
                    </a:gs>
                    <a:gs pos="100000">
                      <a:srgbClr val="28A7DF"/>
                    </a:gs>
                  </a:gsLst>
                  <a:lin ang="1800000" scaled="0"/>
                  <a:tileRect/>
                </a:gradFill>
                <a:latin typeface="Arial"/>
                <a:cs typeface="Arial"/>
              </a:rPr>
              <a:t>puerto</a:t>
            </a:r>
            <a:r>
              <a:rPr lang="en-US" sz="1800" dirty="0">
                <a:gradFill flip="none" rotWithShape="1">
                  <a:gsLst>
                    <a:gs pos="16000">
                      <a:schemeClr val="tx2"/>
                    </a:gs>
                    <a:gs pos="100000">
                      <a:srgbClr val="28A7DF"/>
                    </a:gs>
                  </a:gsLst>
                  <a:lin ang="1800000" scaled="0"/>
                  <a:tileRect/>
                </a:gradFill>
                <a:latin typeface="Arial"/>
                <a:cs typeface="Arial"/>
              </a:rPr>
              <a:t> a </a:t>
            </a:r>
            <a:r>
              <a:rPr lang="en-US" sz="1800" dirty="0" err="1">
                <a:gradFill flip="none" rotWithShape="1">
                  <a:gsLst>
                    <a:gs pos="16000">
                      <a:schemeClr val="tx2"/>
                    </a:gs>
                    <a:gs pos="100000">
                      <a:srgbClr val="28A7DF"/>
                    </a:gs>
                  </a:gsLst>
                  <a:lin ang="1800000" scaled="0"/>
                  <a:tileRect/>
                </a:gradFill>
                <a:latin typeface="Arial"/>
                <a:cs typeface="Arial"/>
              </a:rPr>
              <a:t>una</a:t>
            </a:r>
            <a:r>
              <a:rPr lang="en-US" sz="1800" dirty="0">
                <a:gradFill flip="none" rotWithShape="1">
                  <a:gsLst>
                    <a:gs pos="16000">
                      <a:schemeClr val="tx2"/>
                    </a:gs>
                    <a:gs pos="100000">
                      <a:srgbClr val="28A7DF"/>
                    </a:gs>
                  </a:gsLst>
                  <a:lin ang="1800000" scaled="0"/>
                  <a:tileRect/>
                </a:gradFill>
                <a:latin typeface="Arial"/>
                <a:cs typeface="Arial"/>
              </a:rPr>
              <a:t> VLAN de </a:t>
            </a:r>
            <a:r>
              <a:rPr lang="en-US" sz="1800" dirty="0" err="1">
                <a:gradFill flip="none" rotWithShape="1">
                  <a:gsLst>
                    <a:gs pos="16000">
                      <a:schemeClr val="tx2"/>
                    </a:gs>
                    <a:gs pos="100000">
                      <a:srgbClr val="28A7DF"/>
                    </a:gs>
                  </a:gsLst>
                  <a:lin ang="1800000" scaled="0"/>
                  <a:tileRect/>
                </a:gradFill>
                <a:latin typeface="Arial"/>
                <a:cs typeface="Arial"/>
              </a:rPr>
              <a:t>datos</a:t>
            </a:r>
            <a:r>
              <a:rPr lang="en-US" sz="1800" dirty="0">
                <a:gradFill flip="none" rotWithShape="1">
                  <a:gsLst>
                    <a:gs pos="16000">
                      <a:schemeClr val="tx2"/>
                    </a:gs>
                    <a:gs pos="100000">
                      <a:srgbClr val="28A7DF"/>
                    </a:gs>
                  </a:gsLst>
                  <a:lin ang="1800000" scaled="0"/>
                  <a:tileRect/>
                </a:gradFill>
                <a:latin typeface="Arial"/>
                <a:cs typeface="Arial"/>
              </a:rPr>
              <a:t> (20) y a la VLAN de </a:t>
            </a:r>
            <a:r>
              <a:rPr lang="en-US" sz="1800" dirty="0" err="1">
                <a:gradFill flip="none" rotWithShape="1">
                  <a:gsLst>
                    <a:gs pos="16000">
                      <a:schemeClr val="tx2"/>
                    </a:gs>
                    <a:gs pos="100000">
                      <a:srgbClr val="28A7DF"/>
                    </a:gs>
                  </a:gsLst>
                  <a:lin ang="1800000" scaled="0"/>
                  <a:tileRect/>
                </a:gradFill>
                <a:latin typeface="Arial"/>
                <a:cs typeface="Arial"/>
              </a:rPr>
              <a:t>voz</a:t>
            </a:r>
            <a:r>
              <a:rPr lang="en-US" sz="1800" dirty="0">
                <a:gradFill flip="none" rotWithShape="1">
                  <a:gsLst>
                    <a:gs pos="16000">
                      <a:schemeClr val="tx2"/>
                    </a:gs>
                    <a:gs pos="100000">
                      <a:srgbClr val="28A7DF"/>
                    </a:gs>
                  </a:gsLst>
                  <a:lin ang="1800000" scaled="0"/>
                  <a:tileRect/>
                </a:gradFill>
                <a:latin typeface="Arial"/>
                <a:cs typeface="Arial"/>
              </a:rPr>
              <a:t> (150)</a:t>
            </a:r>
            <a:endParaRPr lang="es-ES" sz="1800" dirty="0">
              <a:gradFill flip="none" rotWithShape="1">
                <a:gsLst>
                  <a:gs pos="16000">
                    <a:schemeClr val="tx2"/>
                  </a:gs>
                  <a:gs pos="100000">
                    <a:srgbClr val="28A7DF"/>
                  </a:gs>
                </a:gsLst>
                <a:lin ang="1800000" scaled="0"/>
                <a:tileRect/>
              </a:gradFill>
              <a:latin typeface="Arial"/>
              <a:cs typeface="Arial"/>
            </a:endParaRPr>
          </a:p>
        </p:txBody>
      </p:sp>
      <p:sp>
        <p:nvSpPr>
          <p:cNvPr id="3" name="Marcador de contenido 2"/>
          <p:cNvSpPr>
            <a:spLocks noGrp="1"/>
          </p:cNvSpPr>
          <p:nvPr>
            <p:ph sz="half" idx="2"/>
          </p:nvPr>
        </p:nvSpPr>
        <p:spPr>
          <a:xfrm>
            <a:off x="323528" y="1124744"/>
            <a:ext cx="5616624" cy="4525963"/>
          </a:xfrm>
        </p:spPr>
        <p:txBody>
          <a:bodyPr>
            <a:normAutofit/>
          </a:bodyPr>
          <a:lstStyle/>
          <a:p>
            <a:pPr marL="0" indent="0">
              <a:buNone/>
            </a:pPr>
            <a:r>
              <a:rPr lang="es-ES" sz="1400" dirty="0"/>
              <a:t>S1# configure terminal</a:t>
            </a:r>
          </a:p>
          <a:p>
            <a:pPr marL="0" indent="0">
              <a:buNone/>
            </a:pPr>
            <a:r>
              <a:rPr lang="es-ES" sz="1400" dirty="0"/>
              <a:t>S1(</a:t>
            </a:r>
            <a:r>
              <a:rPr lang="es-ES" sz="1400" dirty="0" err="1"/>
              <a:t>config</a:t>
            </a:r>
            <a:r>
              <a:rPr lang="es-ES" sz="1400" dirty="0"/>
              <a:t>)# interface f0/18</a:t>
            </a:r>
          </a:p>
          <a:p>
            <a:pPr marL="0" indent="0">
              <a:buNone/>
            </a:pPr>
            <a:r>
              <a:rPr lang="es-ES" sz="1400" dirty="0"/>
              <a:t>S1(</a:t>
            </a:r>
            <a:r>
              <a:rPr lang="es-ES" sz="1400" dirty="0" err="1"/>
              <a:t>config-if</a:t>
            </a:r>
            <a:r>
              <a:rPr lang="es-ES" sz="1400" dirty="0"/>
              <a:t>)# </a:t>
            </a:r>
            <a:r>
              <a:rPr lang="es-ES" sz="1400" dirty="0" err="1"/>
              <a:t>switchport</a:t>
            </a:r>
            <a:r>
              <a:rPr lang="es-ES" sz="1400" dirty="0"/>
              <a:t> </a:t>
            </a:r>
            <a:r>
              <a:rPr lang="es-ES" sz="1400" dirty="0" err="1"/>
              <a:t>mode</a:t>
            </a:r>
            <a:r>
              <a:rPr lang="es-ES" sz="1400" dirty="0"/>
              <a:t> </a:t>
            </a:r>
            <a:r>
              <a:rPr lang="es-ES" sz="1400" dirty="0" err="1"/>
              <a:t>access</a:t>
            </a:r>
            <a:endParaRPr lang="es-ES" sz="1400" dirty="0"/>
          </a:p>
          <a:p>
            <a:pPr marL="0" indent="0">
              <a:buNone/>
            </a:pPr>
            <a:r>
              <a:rPr lang="es-ES" sz="1400" dirty="0"/>
              <a:t>S1(</a:t>
            </a:r>
            <a:r>
              <a:rPr lang="es-ES" sz="1400" dirty="0" err="1"/>
              <a:t>config-if</a:t>
            </a:r>
            <a:r>
              <a:rPr lang="es-ES" sz="1400" dirty="0"/>
              <a:t>)# </a:t>
            </a:r>
            <a:r>
              <a:rPr lang="es-ES" sz="1400" dirty="0" err="1"/>
              <a:t>switchport</a:t>
            </a:r>
            <a:r>
              <a:rPr lang="es-ES" sz="1400" dirty="0"/>
              <a:t>  </a:t>
            </a:r>
            <a:r>
              <a:rPr lang="es-ES" sz="1400" dirty="0" err="1"/>
              <a:t>access</a:t>
            </a:r>
            <a:r>
              <a:rPr lang="es-ES" sz="1400" dirty="0"/>
              <a:t> </a:t>
            </a:r>
            <a:r>
              <a:rPr lang="es-ES" sz="1400" dirty="0" err="1"/>
              <a:t>vlan</a:t>
            </a:r>
            <a:r>
              <a:rPr lang="es-ES" sz="1400" dirty="0"/>
              <a:t> 20</a:t>
            </a:r>
          </a:p>
          <a:p>
            <a:pPr marL="0" indent="0">
              <a:buNone/>
            </a:pPr>
            <a:r>
              <a:rPr lang="es-ES" sz="1400" dirty="0"/>
              <a:t>S1(</a:t>
            </a:r>
            <a:r>
              <a:rPr lang="es-ES" sz="1400" dirty="0" err="1"/>
              <a:t>config-if</a:t>
            </a:r>
            <a:r>
              <a:rPr lang="es-ES" sz="1400" dirty="0"/>
              <a:t>)# </a:t>
            </a:r>
            <a:r>
              <a:rPr lang="es-ES" sz="1400" dirty="0" err="1"/>
              <a:t>switchport</a:t>
            </a:r>
            <a:r>
              <a:rPr lang="es-ES" sz="1400" dirty="0"/>
              <a:t> </a:t>
            </a:r>
            <a:r>
              <a:rPr lang="es-ES" sz="1400" dirty="0" err="1"/>
              <a:t>voice</a:t>
            </a:r>
            <a:r>
              <a:rPr lang="es-ES" sz="1400" dirty="0"/>
              <a:t> </a:t>
            </a:r>
            <a:r>
              <a:rPr lang="es-ES" sz="1400" dirty="0" err="1"/>
              <a:t>vlan</a:t>
            </a:r>
            <a:r>
              <a:rPr lang="es-ES" sz="1400" dirty="0"/>
              <a:t> 150</a:t>
            </a:r>
          </a:p>
          <a:p>
            <a:pPr marL="0" indent="0">
              <a:buNone/>
            </a:pPr>
            <a:r>
              <a:rPr lang="es-ES" sz="1400" dirty="0"/>
              <a:t>S1(</a:t>
            </a:r>
            <a:r>
              <a:rPr lang="es-ES" sz="1400" dirty="0" err="1"/>
              <a:t>config-if</a:t>
            </a:r>
            <a:r>
              <a:rPr lang="es-ES" sz="1400" dirty="0"/>
              <a:t>)# </a:t>
            </a:r>
            <a:r>
              <a:rPr lang="es-ES" sz="1400" dirty="0" err="1"/>
              <a:t>mls</a:t>
            </a:r>
            <a:r>
              <a:rPr lang="es-ES" sz="1400" dirty="0"/>
              <a:t> </a:t>
            </a:r>
            <a:r>
              <a:rPr lang="es-ES" sz="1400" dirty="0" err="1"/>
              <a:t>qos</a:t>
            </a:r>
            <a:r>
              <a:rPr lang="es-ES" sz="1400" dirty="0"/>
              <a:t> trust </a:t>
            </a:r>
            <a:r>
              <a:rPr lang="es-ES" sz="1400" dirty="0" err="1"/>
              <a:t>cos</a:t>
            </a:r>
            <a:endParaRPr lang="es-ES" sz="1400" dirty="0"/>
          </a:p>
          <a:p>
            <a:endParaRPr lang="es-ES" sz="1400" dirty="0"/>
          </a:p>
          <a:p>
            <a:endParaRPr lang="es-ES" sz="1400" dirty="0"/>
          </a:p>
          <a:p>
            <a:endParaRPr lang="es-ES" sz="14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2455" y="2494134"/>
            <a:ext cx="6021545" cy="436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390352"/>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a:t>Descripción general de las redes VLAN</a:t>
            </a:r>
            <a:r>
              <a:rPr lang="en-US" sz="1800" dirty="0"/>
              <a:t>
</a:t>
            </a:r>
            <a:r>
              <a:rPr lang="es-ES" dirty="0"/>
              <a:t>Redes VLAN de voz (continuación)</a:t>
            </a:r>
            <a:endParaRPr lang="es-ES" dirty="0">
              <a:solidFill>
                <a:srgbClr val="00B0F0"/>
              </a:solidFill>
              <a:latin typeface="Arial" charset="0"/>
            </a:endParaRPr>
          </a:p>
        </p:txBody>
      </p:sp>
      <p:sp>
        <p:nvSpPr>
          <p:cNvPr id="2" name="Content Placeholder 1"/>
          <p:cNvSpPr>
            <a:spLocks noGrp="1"/>
          </p:cNvSpPr>
          <p:nvPr>
            <p:ph idx="1"/>
          </p:nvPr>
        </p:nvSpPr>
        <p:spPr>
          <a:xfrm>
            <a:off x="213110" y="1554480"/>
            <a:ext cx="8752915" cy="4771892"/>
          </a:xfrm>
        </p:spPr>
        <p:txBody>
          <a:bodyPr>
            <a:normAutofit/>
          </a:bodyPr>
          <a:lstStyle/>
          <a:p>
            <a:pPr algn="just"/>
            <a:r>
              <a:rPr lang="es-ES" sz="2400" dirty="0"/>
              <a:t>El tráfico VoIP depende del factor tiempo y requiere:</a:t>
            </a:r>
          </a:p>
          <a:p>
            <a:pPr marL="800100" lvl="1" indent="-342900" algn="just"/>
            <a:r>
              <a:rPr lang="es-ES" sz="2400" dirty="0"/>
              <a:t>Ancho de banda garantizado para asegurar la calidad de la voz.</a:t>
            </a:r>
          </a:p>
          <a:p>
            <a:pPr marL="800100" lvl="1" indent="-342900" algn="just"/>
            <a:r>
              <a:rPr lang="es-ES" sz="2400" dirty="0"/>
              <a:t>Prioridad de la transmisión sobre otros tipos de tráfico de red.</a:t>
            </a:r>
          </a:p>
          <a:p>
            <a:pPr marL="800100" lvl="1" indent="-342900" algn="just"/>
            <a:r>
              <a:rPr lang="es-ES" sz="2400" dirty="0"/>
              <a:t>Posibilidad de </a:t>
            </a:r>
            <a:r>
              <a:rPr lang="es-ES" sz="2400" dirty="0" err="1"/>
              <a:t>routing</a:t>
            </a:r>
            <a:r>
              <a:rPr lang="es-ES" sz="2400" dirty="0"/>
              <a:t> en áreas congestionadas de la red.</a:t>
            </a:r>
          </a:p>
          <a:p>
            <a:pPr marL="800100" lvl="1" indent="-342900" algn="just"/>
            <a:r>
              <a:rPr lang="es-ES" sz="2400" dirty="0"/>
              <a:t>Demora inferior a 150 ms en toda la red.</a:t>
            </a:r>
          </a:p>
          <a:p>
            <a:pPr algn="just"/>
            <a:r>
              <a:rPr lang="es-ES" sz="2400" dirty="0"/>
              <a:t>La característica de la red VLAN de voz permite que los puertos de acceso envíen tráfico de voz IP desde un teléfono IP.</a:t>
            </a:r>
          </a:p>
        </p:txBody>
      </p:sp>
    </p:spTree>
    <p:extLst>
      <p:ext uri="{BB962C8B-B14F-4D97-AF65-F5344CB8AC3E}">
        <p14:creationId xmlns:p14="http://schemas.microsoft.com/office/powerpoint/2010/main" val="3232750538"/>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lnSpc>
                <a:spcPct val="100000"/>
              </a:lnSpc>
            </a:pPr>
            <a:r>
              <a:rPr lang="es-ES" sz="1800" dirty="0"/>
              <a:t>Redes VLAN en un entorno conmutado múltiple</a:t>
            </a:r>
            <a:r>
              <a:rPr lang="en-US" sz="1800" dirty="0"/>
              <a:t>
</a:t>
            </a:r>
            <a:r>
              <a:rPr lang="es-ES" dirty="0"/>
              <a:t>Enlaces troncales de VLAN</a:t>
            </a:r>
            <a:endParaRPr lang="es-ES" dirty="0">
              <a:solidFill>
                <a:srgbClr val="00B0F0"/>
              </a:solidFill>
              <a:latin typeface="Arial" charset="0"/>
            </a:endParaRPr>
          </a:p>
        </p:txBody>
      </p:sp>
      <p:sp>
        <p:nvSpPr>
          <p:cNvPr id="5" name="Content Placeholder 4"/>
          <p:cNvSpPr>
            <a:spLocks noGrp="1"/>
          </p:cNvSpPr>
          <p:nvPr>
            <p:ph idx="1"/>
          </p:nvPr>
        </p:nvSpPr>
        <p:spPr>
          <a:xfrm>
            <a:off x="1203960" y="5593079"/>
            <a:ext cx="7238999" cy="634983"/>
          </a:xfrm>
        </p:spPr>
        <p:txBody>
          <a:bodyPr>
            <a:normAutofit fontScale="85000" lnSpcReduction="20000"/>
          </a:bodyPr>
          <a:lstStyle/>
          <a:p>
            <a:pPr marL="0" indent="0">
              <a:buNone/>
            </a:pPr>
            <a:r>
              <a:rPr lang="es-ES" sz="1600" dirty="0"/>
              <a:t>Los enlaces entre los switches S1 y S2, y entre S1 y S3, se configuraron para transmitir tráfico proveniente de las redes VLAN 10, 20, 30 y 99 a través de la red. Esta red no podría funcionar sin los enlaces troncales de VLAN.</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9884" y="1247301"/>
            <a:ext cx="5903696" cy="411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316592"/>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lnSpc>
                <a:spcPct val="100000"/>
              </a:lnSpc>
            </a:pPr>
            <a:r>
              <a:rPr lang="es-ES" sz="1800" dirty="0"/>
              <a:t>Redes VLAN en un entorno conmutado múltiple</a:t>
            </a:r>
            <a:r>
              <a:rPr lang="en-US" sz="1800" dirty="0"/>
              <a:t>
</a:t>
            </a:r>
            <a:r>
              <a:rPr lang="es-ES" dirty="0"/>
              <a:t>Enlaces troncales de VLAN (continuación)</a:t>
            </a:r>
            <a:endParaRPr lang="es-ES" dirty="0">
              <a:solidFill>
                <a:srgbClr val="00B0F0"/>
              </a:solidFill>
              <a:latin typeface="Arial" charset="0"/>
            </a:endParaRPr>
          </a:p>
        </p:txBody>
      </p:sp>
      <p:sp>
        <p:nvSpPr>
          <p:cNvPr id="2" name="Content Placeholder 1"/>
          <p:cNvSpPr>
            <a:spLocks noGrp="1"/>
          </p:cNvSpPr>
          <p:nvPr>
            <p:ph idx="1"/>
          </p:nvPr>
        </p:nvSpPr>
        <p:spPr>
          <a:xfrm>
            <a:off x="213110" y="1554480"/>
            <a:ext cx="8611913" cy="4771892"/>
          </a:xfrm>
        </p:spPr>
        <p:txBody>
          <a:bodyPr>
            <a:normAutofit/>
          </a:bodyPr>
          <a:lstStyle/>
          <a:p>
            <a:pPr algn="just"/>
            <a:r>
              <a:rPr lang="es-ES" sz="2400" dirty="0"/>
              <a:t>Un enlace troncal de VLAN es un enlace punto a punto que transporta datos de más de una red VLAN.</a:t>
            </a:r>
          </a:p>
          <a:p>
            <a:pPr algn="just"/>
            <a:r>
              <a:rPr lang="es-ES" sz="2400" dirty="0"/>
              <a:t>Generalmente, se establece entre switches para que los dispositivos de una misma red VLAN se puedan comunicar, incluso si están conectados físicamente a switches diferentes.</a:t>
            </a:r>
          </a:p>
          <a:p>
            <a:pPr algn="just"/>
            <a:r>
              <a:rPr lang="es-ES" sz="2400" dirty="0"/>
              <a:t>Un enlace troncal de VLAN no está asociado a ninguna red VLAN.</a:t>
            </a:r>
          </a:p>
          <a:p>
            <a:pPr algn="just"/>
            <a:r>
              <a:rPr lang="es-ES" sz="2400"/>
              <a:t>IEEE 802.1q, </a:t>
            </a:r>
            <a:r>
              <a:rPr lang="es-ES" sz="2400" dirty="0"/>
              <a:t>protocolo de enlace troncal VLAN.</a:t>
            </a:r>
          </a:p>
        </p:txBody>
      </p:sp>
    </p:spTree>
    <p:extLst>
      <p:ext uri="{BB962C8B-B14F-4D97-AF65-F5344CB8AC3E}">
        <p14:creationId xmlns:p14="http://schemas.microsoft.com/office/powerpoint/2010/main" val="3593796335"/>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05583" cy="838200"/>
          </a:xfrm>
        </p:spPr>
        <p:txBody>
          <a:bodyPr anchor="t">
            <a:normAutofit fontScale="90000"/>
          </a:bodyPr>
          <a:lstStyle/>
          <a:p>
            <a:pPr eaLnBrk="1" hangingPunct="1"/>
            <a:r>
              <a:rPr lang="es-ES" sz="1800" dirty="0"/>
              <a:t>Redes VLAN en un entorno conmutado múltiple</a:t>
            </a:r>
            <a:r>
              <a:rPr lang="en-US" sz="1800" dirty="0"/>
              <a:t>
</a:t>
            </a:r>
            <a:r>
              <a:rPr lang="es-ES" dirty="0"/>
              <a:t>Control de dominios de difusión con redes VLAN</a:t>
            </a:r>
            <a:endParaRPr lang="es-ES" dirty="0">
              <a:solidFill>
                <a:srgbClr val="00B0F0"/>
              </a:solidFill>
              <a:latin typeface="Arial"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20629" y="1513035"/>
            <a:ext cx="6498031" cy="482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7166235"/>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Redes VLAN en un entorno conmutado múltiple</a:t>
            </a:r>
            <a:r>
              <a:rPr lang="en-US" sz="1800" dirty="0"/>
              <a:t>
</a:t>
            </a:r>
            <a:r>
              <a:rPr lang="es-ES" dirty="0"/>
              <a:t>Control de dominios de difusión con redes VLAN</a:t>
            </a:r>
            <a:endParaRPr lang="es-ES" dirty="0">
              <a:solidFill>
                <a:srgbClr val="00B0F0"/>
              </a:solidFill>
              <a:latin typeface="Arial"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7723" y="1827848"/>
            <a:ext cx="6111218" cy="4557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82651"/>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conmutadas</a:t>
            </a:r>
            <a:r>
              <a:rPr lang="en-US" dirty="0"/>
              <a:t>
</a:t>
            </a:r>
            <a:r>
              <a:rPr lang="es-ES" sz="2800" dirty="0"/>
              <a:t>Factores de forma</a:t>
            </a:r>
            <a:endParaRPr lang="es-ES" sz="2800" dirty="0">
              <a:solidFill>
                <a:srgbClr val="00B0F0"/>
              </a:solidFill>
              <a:latin typeface="Arial" charset="0"/>
            </a:endParaRPr>
          </a:p>
        </p:txBody>
      </p:sp>
      <p:sp>
        <p:nvSpPr>
          <p:cNvPr id="8" name="Content Placeholder 1"/>
          <p:cNvSpPr>
            <a:spLocks noGrp="1"/>
          </p:cNvSpPr>
          <p:nvPr>
            <p:ph idx="1"/>
          </p:nvPr>
        </p:nvSpPr>
        <p:spPr>
          <a:xfrm>
            <a:off x="593975" y="2418735"/>
            <a:ext cx="3137367" cy="973394"/>
          </a:xfrm>
        </p:spPr>
        <p:txBody>
          <a:bodyPr/>
          <a:lstStyle/>
          <a:p>
            <a:pPr marL="0" indent="0">
              <a:buNone/>
            </a:pPr>
            <a:r>
              <a:rPr lang="es-ES" sz="2000" b="1" dirty="0"/>
              <a:t>Modular</a:t>
            </a:r>
          </a:p>
          <a:p>
            <a:pPr marL="0" indent="0">
              <a:buNone/>
            </a:pPr>
            <a:r>
              <a:rPr lang="es-ES" sz="2000" b="1" dirty="0"/>
              <a:t>Plataforma</a:t>
            </a: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689264" y="1630311"/>
            <a:ext cx="5440076" cy="449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887751"/>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sz="1800" dirty="0"/>
              <a:t>Redes VLAN en un entorno conmutado múltiple</a:t>
            </a:r>
            <a:r>
              <a:rPr lang="en-US" sz="1800" dirty="0"/>
              <a:t>
</a:t>
            </a:r>
            <a:r>
              <a:rPr lang="es-ES" dirty="0"/>
              <a:t>Actividad: Predecir el comportamiento del </a:t>
            </a:r>
            <a:r>
              <a:rPr lang="es-ES" dirty="0" err="1"/>
              <a:t>switch</a:t>
            </a:r>
            <a:endParaRPr lang="es-ES" dirty="0">
              <a:solidFill>
                <a:srgbClr val="00B0F0"/>
              </a:solidFill>
              <a:latin typeface="Arial"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9575" y="1612583"/>
            <a:ext cx="8324849"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77240" y="4876800"/>
            <a:ext cx="7528560" cy="923330"/>
          </a:xfrm>
          <a:prstGeom prst="rect">
            <a:avLst/>
          </a:prstGeom>
          <a:noFill/>
        </p:spPr>
        <p:txBody>
          <a:bodyPr wrap="square" rtlCol="0">
            <a:spAutoFit/>
          </a:bodyPr>
          <a:lstStyle/>
          <a:p>
            <a:pPr algn="l"/>
            <a:r>
              <a:rPr lang="es-ES" sz="2000" dirty="0"/>
              <a:t>Situación 1: PC 1 envía una difusión.</a:t>
            </a:r>
          </a:p>
          <a:p>
            <a:pPr algn="l"/>
            <a:r>
              <a:rPr lang="es-ES" sz="2000" dirty="0"/>
              <a:t>Situación 2: PC 2 envía una difusión.</a:t>
            </a:r>
          </a:p>
          <a:p>
            <a:pPr algn="l"/>
            <a:r>
              <a:rPr lang="es-ES" sz="2000" dirty="0"/>
              <a:t>Situación 3: PC 3 envía una difusión.</a:t>
            </a:r>
          </a:p>
        </p:txBody>
      </p:sp>
    </p:spTree>
    <p:extLst>
      <p:ext uri="{BB962C8B-B14F-4D97-AF65-F5344CB8AC3E}">
        <p14:creationId xmlns:p14="http://schemas.microsoft.com/office/powerpoint/2010/main" val="3726309080"/>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sz="1800" dirty="0"/>
              <a:t>Redes VLAN en un entorno conmutado múltiple</a:t>
            </a:r>
            <a:r>
              <a:rPr lang="en-US" sz="1800" dirty="0"/>
              <a:t>
</a:t>
            </a:r>
            <a:r>
              <a:rPr lang="es-ES" dirty="0"/>
              <a:t>Etiquetado de tramas de Ethernet para la identificación de redes VLAN</a:t>
            </a:r>
            <a:endParaRPr lang="es-ES" dirty="0">
              <a:solidFill>
                <a:srgbClr val="00B0F0"/>
              </a:solidFill>
              <a:latin typeface="Arial" charset="0"/>
            </a:endParaRPr>
          </a:p>
        </p:txBody>
      </p:sp>
      <p:sp>
        <p:nvSpPr>
          <p:cNvPr id="2" name="Content Placeholder 1"/>
          <p:cNvSpPr>
            <a:spLocks noGrp="1"/>
          </p:cNvSpPr>
          <p:nvPr>
            <p:ph idx="1"/>
          </p:nvPr>
        </p:nvSpPr>
        <p:spPr>
          <a:xfrm>
            <a:off x="228350" y="1713256"/>
            <a:ext cx="8617937" cy="4771892"/>
          </a:xfrm>
        </p:spPr>
        <p:txBody>
          <a:bodyPr/>
          <a:lstStyle/>
          <a:p>
            <a:pPr algn="just"/>
            <a:r>
              <a:rPr lang="es-ES" sz="1800" dirty="0"/>
              <a:t>El etiquetado de tramas es el proceso de agregar el encabezado de identificación de una red VLAN a la trama. </a:t>
            </a:r>
          </a:p>
          <a:p>
            <a:pPr algn="just"/>
            <a:r>
              <a:rPr lang="es-ES" sz="1800" dirty="0"/>
              <a:t>Se utiliza para transmitir correctamente las tramas de varias redes VLAN a través de un enlace troncal.</a:t>
            </a:r>
          </a:p>
          <a:p>
            <a:pPr algn="just"/>
            <a:r>
              <a:rPr lang="es-ES" sz="1800" dirty="0"/>
              <a:t>Los switches etiquetan las tramas para identificar la red VLAN a la que pertenecen. </a:t>
            </a:r>
          </a:p>
          <a:p>
            <a:pPr algn="just"/>
            <a:r>
              <a:rPr lang="es-ES" sz="1800" dirty="0"/>
              <a:t>Existen diferentes protocolos de etiquetado. IEEE 802.1q es uno muy popular.</a:t>
            </a:r>
          </a:p>
          <a:p>
            <a:pPr algn="just"/>
            <a:r>
              <a:rPr lang="es-ES" sz="1800" dirty="0"/>
              <a:t>El protocolo define la estructura del encabezado de etiquetado que se agrega a la trama.</a:t>
            </a:r>
          </a:p>
          <a:p>
            <a:pPr algn="just"/>
            <a:r>
              <a:rPr lang="es-ES" sz="1800" dirty="0"/>
              <a:t>Los switches agregan etiquetas de redes VLAN a las tramas antes de colocarlas en los enlaces troncales y quitan las etiquetas antes de reenviar las tramas a través de los puertos de enlace no troncal.</a:t>
            </a:r>
          </a:p>
          <a:p>
            <a:pPr algn="just"/>
            <a:r>
              <a:rPr lang="es-ES" sz="1800" dirty="0"/>
              <a:t>Una vez que están etiquetadas correctamente, las tramas pueden atravesar cualquier cantidad de switches mediante los enlaces troncales y aun así se pueden reenviar dentro de la red VLAN correcta en el destino.</a:t>
            </a:r>
          </a:p>
        </p:txBody>
      </p:sp>
    </p:spTree>
    <p:extLst>
      <p:ext uri="{BB962C8B-B14F-4D97-AF65-F5344CB8AC3E}">
        <p14:creationId xmlns:p14="http://schemas.microsoft.com/office/powerpoint/2010/main" val="1892256095"/>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sz="1800" dirty="0"/>
              <a:t>Redes VLAN en un entorno conmutado múltiple</a:t>
            </a:r>
            <a:r>
              <a:rPr lang="en-US" sz="1800" dirty="0"/>
              <a:t>
</a:t>
            </a:r>
            <a:r>
              <a:rPr lang="es-ES" dirty="0"/>
              <a:t>Etiquetado de tramas de Ethernet para la identificación de redes VLAN (continuación)</a:t>
            </a:r>
            <a:endParaRPr lang="es-ES" dirty="0">
              <a:solidFill>
                <a:srgbClr val="00B0F0"/>
              </a:solidFill>
              <a:latin typeface="Arial"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0867" y="1760623"/>
            <a:ext cx="6660787" cy="4899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883535"/>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lstStyle/>
          <a:p>
            <a:pPr eaLnBrk="1" hangingPunct="1">
              <a:tabLst>
                <a:tab pos="2147888" algn="l"/>
              </a:tabLst>
            </a:pPr>
            <a:r>
              <a:rPr lang="es-ES" sz="1800" dirty="0"/>
              <a:t>Redes VLAN en un entorno conmutado múltiple</a:t>
            </a:r>
            <a:r>
              <a:rPr lang="en-US" sz="1800" dirty="0"/>
              <a:t>
</a:t>
            </a:r>
            <a:r>
              <a:rPr lang="es-ES" dirty="0"/>
              <a:t>Redes VLAN nativas y etiquetado 802.1Q</a:t>
            </a:r>
            <a:endParaRPr lang="es-ES" dirty="0">
              <a:solidFill>
                <a:srgbClr val="00B0F0"/>
              </a:solidFill>
              <a:latin typeface="Arial" charset="0"/>
            </a:endParaRPr>
          </a:p>
        </p:txBody>
      </p:sp>
      <p:sp>
        <p:nvSpPr>
          <p:cNvPr id="2" name="Content Placeholder 1"/>
          <p:cNvSpPr>
            <a:spLocks noGrp="1"/>
          </p:cNvSpPr>
          <p:nvPr>
            <p:ph idx="1"/>
          </p:nvPr>
        </p:nvSpPr>
        <p:spPr>
          <a:xfrm>
            <a:off x="228350" y="1798320"/>
            <a:ext cx="8752915" cy="4771892"/>
          </a:xfrm>
        </p:spPr>
        <p:txBody>
          <a:bodyPr/>
          <a:lstStyle/>
          <a:p>
            <a:pPr algn="just"/>
            <a:r>
              <a:rPr lang="es-ES" sz="2000" dirty="0"/>
              <a:t>El tráfico de control que se envía por la VLAN nativa no se debe etiquetar. </a:t>
            </a:r>
          </a:p>
          <a:p>
            <a:pPr algn="just"/>
            <a:r>
              <a:rPr lang="es-ES" sz="2000" dirty="0"/>
              <a:t>Las tramas recibidas sin etiquetar permanecen de ese modo y se colocan en la red VLAN nativa cuando son reenviadas por el </a:t>
            </a:r>
            <a:r>
              <a:rPr lang="es-ES" sz="2000" dirty="0" err="1"/>
              <a:t>switch</a:t>
            </a:r>
            <a:r>
              <a:rPr lang="es-ES" sz="2000" dirty="0"/>
              <a:t>.</a:t>
            </a:r>
          </a:p>
          <a:p>
            <a:pPr algn="just"/>
            <a:r>
              <a:rPr lang="es-ES" sz="2000" dirty="0"/>
              <a:t>Una trama sin etiquetar se descarta si no hay puertos asociados a la red VLAN nativa y si no hay otros enlaces troncales.</a:t>
            </a:r>
          </a:p>
          <a:p>
            <a:pPr algn="just"/>
            <a:r>
              <a:rPr lang="es-ES" sz="2000" dirty="0"/>
              <a:t>La red VLAN nativa es VLAN 1 de manera predeterminada.</a:t>
            </a:r>
          </a:p>
        </p:txBody>
      </p:sp>
    </p:spTree>
    <p:extLst>
      <p:ext uri="{BB962C8B-B14F-4D97-AF65-F5344CB8AC3E}">
        <p14:creationId xmlns:p14="http://schemas.microsoft.com/office/powerpoint/2010/main" val="1846843538"/>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Asignación de redes VLAN</a:t>
            </a:r>
            <a:r>
              <a:rPr lang="en-US" sz="1800" dirty="0"/>
              <a:t>
</a:t>
            </a:r>
            <a:r>
              <a:rPr lang="es-ES" dirty="0"/>
              <a:t>Rangos de VLAN en </a:t>
            </a:r>
            <a:r>
              <a:rPr lang="es-ES" dirty="0" err="1"/>
              <a:t>switches</a:t>
            </a:r>
            <a:r>
              <a:rPr lang="es-ES" dirty="0"/>
              <a:t> </a:t>
            </a:r>
            <a:r>
              <a:rPr lang="es-ES" dirty="0" err="1"/>
              <a:t>Catalyst</a:t>
            </a:r>
            <a:endParaRPr lang="es-ES" dirty="0">
              <a:solidFill>
                <a:srgbClr val="00B0F0"/>
              </a:solidFill>
              <a:latin typeface="Arial" charset="0"/>
            </a:endParaRPr>
          </a:p>
        </p:txBody>
      </p:sp>
      <p:sp>
        <p:nvSpPr>
          <p:cNvPr id="2" name="Content Placeholder 1"/>
          <p:cNvSpPr>
            <a:spLocks noGrp="1"/>
          </p:cNvSpPr>
          <p:nvPr>
            <p:ph idx="1"/>
          </p:nvPr>
        </p:nvSpPr>
        <p:spPr>
          <a:xfrm>
            <a:off x="167390" y="1445952"/>
            <a:ext cx="8752915" cy="5093780"/>
          </a:xfrm>
        </p:spPr>
        <p:txBody>
          <a:bodyPr/>
          <a:lstStyle/>
          <a:p>
            <a:pPr algn="just"/>
            <a:r>
              <a:rPr lang="es-ES" sz="1800" dirty="0"/>
              <a:t>Los switches de Catalyst series 2960 y 3560 admiten más de 4000 redes VLAN.</a:t>
            </a:r>
          </a:p>
          <a:p>
            <a:pPr algn="just"/>
            <a:r>
              <a:rPr lang="es-ES" sz="1800" dirty="0"/>
              <a:t>Las redes VLAN se dividen en dos categorías:</a:t>
            </a:r>
          </a:p>
          <a:p>
            <a:pPr marL="800100" lvl="1" indent="-342900" algn="just"/>
            <a:r>
              <a:rPr lang="es-ES" sz="1800" dirty="0"/>
              <a:t>Redes VLAN de rango normal</a:t>
            </a:r>
          </a:p>
          <a:p>
            <a:pPr marL="1139825" lvl="2" indent="-342900" algn="just">
              <a:buFont typeface="Arial" pitchFamily="34" charset="0"/>
              <a:buChar char="•"/>
            </a:pPr>
            <a:r>
              <a:rPr lang="es-ES" sz="1800" dirty="0"/>
              <a:t>Números de red VLAN de 1 a 1005.</a:t>
            </a:r>
          </a:p>
          <a:p>
            <a:pPr marL="1139825" lvl="2" indent="-342900" algn="just">
              <a:buFont typeface="Arial" pitchFamily="34" charset="0"/>
              <a:buChar char="•"/>
            </a:pPr>
            <a:r>
              <a:rPr lang="es-ES" sz="1800" dirty="0"/>
              <a:t>Las configuraciones se almacenan en el archivo vlan.dat (en la memoria flash).</a:t>
            </a:r>
          </a:p>
          <a:p>
            <a:pPr marL="1139825" lvl="2" indent="-342900" algn="just">
              <a:buFont typeface="Arial" pitchFamily="34" charset="0"/>
              <a:buChar char="•"/>
            </a:pPr>
            <a:r>
              <a:rPr lang="es-ES" sz="1800" dirty="0"/>
              <a:t>Las ID de 1002 a 1005 se reservan para las redes VLAN de </a:t>
            </a:r>
            <a:r>
              <a:rPr lang="es-ES" sz="1800" dirty="0" err="1"/>
              <a:t>Token</a:t>
            </a:r>
            <a:r>
              <a:rPr lang="es-ES" sz="1800" dirty="0"/>
              <a:t> Ring e Interfaz de datos distribuidos por fibra óptica (FDDI), se crean automáticamente y no se pueden eliminar.</a:t>
            </a:r>
          </a:p>
          <a:p>
            <a:pPr marL="800100" lvl="1" indent="-342900" algn="just"/>
            <a:r>
              <a:rPr lang="es-ES" sz="1800" dirty="0"/>
              <a:t>Redes VLAN de rango extendido</a:t>
            </a:r>
          </a:p>
          <a:p>
            <a:pPr marL="1139825" lvl="2" indent="-342900" algn="just">
              <a:buFont typeface="Arial" pitchFamily="34" charset="0"/>
              <a:buChar char="•"/>
            </a:pPr>
            <a:r>
              <a:rPr lang="es-ES" sz="1800" dirty="0"/>
              <a:t>Números de red VLAN de 1006 a 4096.</a:t>
            </a:r>
          </a:p>
          <a:p>
            <a:pPr marL="1139825" lvl="2" indent="-342900" algn="just">
              <a:buFont typeface="Arial" pitchFamily="34" charset="0"/>
              <a:buChar char="•"/>
            </a:pPr>
            <a:r>
              <a:rPr lang="es-ES" sz="1800" dirty="0"/>
              <a:t>Las configuraciones se almacenan en la configuración en ejecución (NVRAM).</a:t>
            </a:r>
          </a:p>
          <a:p>
            <a:pPr marL="1139825" lvl="2" indent="-342900" algn="just">
              <a:buFont typeface="Arial" pitchFamily="34" charset="0"/>
              <a:buChar char="•"/>
            </a:pPr>
            <a:r>
              <a:rPr lang="es-ES" sz="1800" dirty="0"/>
              <a:t>El Protocolo de enlaces troncales de VLAN (VLAN </a:t>
            </a:r>
            <a:r>
              <a:rPr lang="es-ES" sz="1800" dirty="0" err="1"/>
              <a:t>Trunking</a:t>
            </a:r>
            <a:r>
              <a:rPr lang="es-ES" sz="1800" dirty="0"/>
              <a:t> </a:t>
            </a:r>
            <a:r>
              <a:rPr lang="es-ES" sz="1800" dirty="0" err="1"/>
              <a:t>Protocol</a:t>
            </a:r>
            <a:r>
              <a:rPr lang="es-ES" sz="1800" dirty="0"/>
              <a:t>, VTP) no detecta redes VLAN extendidas.</a:t>
            </a:r>
          </a:p>
        </p:txBody>
      </p:sp>
    </p:spTree>
    <p:extLst>
      <p:ext uri="{BB962C8B-B14F-4D97-AF65-F5344CB8AC3E}">
        <p14:creationId xmlns:p14="http://schemas.microsoft.com/office/powerpoint/2010/main" val="2953568812"/>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31" y="1982153"/>
            <a:ext cx="7040154" cy="4129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5" name="Rectangle 2"/>
          <p:cNvSpPr>
            <a:spLocks noGrp="1" noChangeArrowheads="1"/>
          </p:cNvSpPr>
          <p:nvPr>
            <p:ph type="title"/>
          </p:nvPr>
        </p:nvSpPr>
        <p:spPr/>
        <p:txBody>
          <a:bodyPr anchor="t">
            <a:normAutofit fontScale="90000"/>
          </a:bodyPr>
          <a:lstStyle/>
          <a:p>
            <a:pPr eaLnBrk="1" hangingPunct="1"/>
            <a:r>
              <a:rPr lang="es-ES" sz="1800" dirty="0"/>
              <a:t>Asignación de redes VLAN</a:t>
            </a:r>
            <a:r>
              <a:rPr lang="en-US" sz="1800" dirty="0"/>
              <a:t>
</a:t>
            </a:r>
            <a:r>
              <a:rPr lang="es-ES" dirty="0"/>
              <a:t>Rangos de VLAN en </a:t>
            </a:r>
            <a:r>
              <a:rPr lang="es-ES" dirty="0" err="1"/>
              <a:t>switches</a:t>
            </a:r>
            <a:r>
              <a:rPr lang="es-ES" dirty="0"/>
              <a:t> </a:t>
            </a:r>
            <a:r>
              <a:rPr lang="es-ES" dirty="0" err="1"/>
              <a:t>Catalyst</a:t>
            </a:r>
            <a:r>
              <a:rPr lang="es-ES" dirty="0"/>
              <a:t> (continuación)</a:t>
            </a:r>
            <a:endParaRPr lang="es-ES" dirty="0">
              <a:solidFill>
                <a:srgbClr val="00B0F0"/>
              </a:solidFill>
              <a:latin typeface="Arial" charset="0"/>
            </a:endParaRPr>
          </a:p>
        </p:txBody>
      </p:sp>
      <p:sp>
        <p:nvSpPr>
          <p:cNvPr id="2" name="Content Placeholder 1"/>
          <p:cNvSpPr>
            <a:spLocks noGrp="1"/>
          </p:cNvSpPr>
          <p:nvPr>
            <p:ph idx="1"/>
          </p:nvPr>
        </p:nvSpPr>
        <p:spPr>
          <a:xfrm>
            <a:off x="167390" y="1679944"/>
            <a:ext cx="8752915" cy="4859788"/>
          </a:xfrm>
        </p:spPr>
        <p:txBody>
          <a:bodyPr/>
          <a:lstStyle/>
          <a:p>
            <a:r>
              <a:rPr lang="es-ES" sz="2000" dirty="0"/>
              <a:t>Redes VLAN de rango normal</a:t>
            </a:r>
            <a:endParaRPr lang="es-ES" sz="1600" dirty="0"/>
          </a:p>
          <a:p>
            <a:endParaRPr lang="es-ES" sz="2000" dirty="0"/>
          </a:p>
        </p:txBody>
      </p:sp>
    </p:spTree>
    <p:extLst>
      <p:ext uri="{BB962C8B-B14F-4D97-AF65-F5344CB8AC3E}">
        <p14:creationId xmlns:p14="http://schemas.microsoft.com/office/powerpoint/2010/main" val="780129359"/>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Asignación de redes VLAN</a:t>
            </a:r>
            <a:r>
              <a:rPr lang="en-US" sz="1800" dirty="0"/>
              <a:t>
</a:t>
            </a:r>
            <a:r>
              <a:rPr lang="es-ES" dirty="0"/>
              <a:t>Creación de una red VLAN</a:t>
            </a:r>
            <a:endParaRPr lang="es-ES" dirty="0">
              <a:solidFill>
                <a:srgbClr val="00B0F0"/>
              </a:solidFill>
              <a:latin typeface="Arial" charset="0"/>
            </a:endParaRPr>
          </a:p>
        </p:txBody>
      </p:sp>
      <p:pic>
        <p:nvPicPr>
          <p:cNvPr id="13314"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tretch>
            <a:fillRect/>
          </a:stretch>
        </p:blipFill>
        <p:spPr bwMode="auto">
          <a:xfrm>
            <a:off x="1115616" y="1268760"/>
            <a:ext cx="5204024" cy="1852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75856" y="2996952"/>
            <a:ext cx="5377204" cy="369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99422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Asignación de redes VLAN</a:t>
            </a:r>
            <a:r>
              <a:rPr lang="en-US" sz="1800" dirty="0"/>
              <a:t>
</a:t>
            </a:r>
            <a:r>
              <a:rPr lang="es-ES" dirty="0"/>
              <a:t>Asignación de puertos a redes VLAN</a:t>
            </a:r>
            <a:endParaRPr lang="es-ES" dirty="0">
              <a:solidFill>
                <a:srgbClr val="00B0F0"/>
              </a:solidFill>
              <a:latin typeface="Arial"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1" y="1285741"/>
            <a:ext cx="4994908" cy="332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00" y="3789045"/>
            <a:ext cx="4095749"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9983147"/>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Asignación de redes VLAN</a:t>
            </a:r>
            <a:r>
              <a:rPr lang="en-US" sz="1800" dirty="0"/>
              <a:t>
</a:t>
            </a:r>
            <a:r>
              <a:rPr lang="es-ES" dirty="0"/>
              <a:t>Cambio de pertenencia de puertos de una red VLAN</a:t>
            </a:r>
            <a:endParaRPr lang="es-ES" dirty="0">
              <a:solidFill>
                <a:srgbClr val="00B0F0"/>
              </a:solidFill>
              <a:latin typeface="Arial" charset="0"/>
            </a:endParaRPr>
          </a:p>
        </p:txBody>
      </p:sp>
      <p:sp>
        <p:nvSpPr>
          <p:cNvPr id="2" name="Content Placeholder 1"/>
          <p:cNvSpPr>
            <a:spLocks noGrp="1"/>
          </p:cNvSpPr>
          <p:nvPr>
            <p:ph idx="1"/>
          </p:nvPr>
        </p:nvSpPr>
        <p:spPr>
          <a:xfrm>
            <a:off x="202445" y="1268760"/>
            <a:ext cx="8752915" cy="5093780"/>
          </a:xfrm>
        </p:spPr>
        <p:txBody>
          <a:bodyPr/>
          <a:lstStyle/>
          <a:p>
            <a:r>
              <a:rPr lang="es-ES" sz="1600" dirty="0"/>
              <a:t>Eliminación de la asignación de VLAN</a:t>
            </a:r>
          </a:p>
          <a:p>
            <a:endParaRPr lang="es-ES" sz="20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0601" y="1539431"/>
            <a:ext cx="5576174" cy="184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8600" y="3373799"/>
            <a:ext cx="8879904" cy="297004"/>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charset="0"/>
              <a:buChar char="§"/>
            </a:pPr>
            <a:r>
              <a:rPr lang="es-ES" sz="1400" dirty="0">
                <a:latin typeface="+mn-lt"/>
              </a:rPr>
              <a:t>La interfaz F0/18 antes estaba asignada a la red VLAN 20 que todavía estaba activa, F0/18 se restableció a VLAN1 </a:t>
            </a: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43" y="3670803"/>
            <a:ext cx="4244001" cy="304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15551" y="3675029"/>
            <a:ext cx="3807492" cy="2252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504711"/>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Asignación de redes VLAN</a:t>
            </a:r>
            <a:r>
              <a:rPr lang="en-US" dirty="0"/>
              <a:t>
</a:t>
            </a:r>
            <a:r>
              <a:rPr lang="es-ES" dirty="0"/>
              <a:t>Eliminación de redes VLAN</a:t>
            </a:r>
            <a:endParaRPr lang="es-ES" dirty="0">
              <a:solidFill>
                <a:srgbClr val="00B0F0"/>
              </a:solidFill>
              <a:latin typeface="Arial" charset="0"/>
            </a:endParaRPr>
          </a:p>
        </p:txBody>
      </p:sp>
      <p:sp>
        <p:nvSpPr>
          <p:cNvPr id="2" name="Content Placeholder 1"/>
          <p:cNvSpPr>
            <a:spLocks noGrp="1"/>
          </p:cNvSpPr>
          <p:nvPr>
            <p:ph idx="1"/>
          </p:nvPr>
        </p:nvSpPr>
        <p:spPr>
          <a:xfrm>
            <a:off x="335280" y="5079683"/>
            <a:ext cx="8351520" cy="1366837"/>
          </a:xfrm>
        </p:spPr>
        <p:txBody>
          <a:bodyPr>
            <a:normAutofit/>
          </a:bodyPr>
          <a:lstStyle/>
          <a:p>
            <a:pPr algn="just"/>
            <a:r>
              <a:rPr lang="es-ES" sz="2000" dirty="0"/>
              <a:t>Se puede eliminar el archivo vlan.dat en su totalidad con el comando</a:t>
            </a:r>
            <a:r>
              <a:rPr lang="es-ES" sz="2000" b="1" dirty="0"/>
              <a:t> delete flash:vlan.dat</a:t>
            </a:r>
            <a:r>
              <a:rPr lang="es-ES" dirty="0"/>
              <a:t> </a:t>
            </a:r>
            <a:r>
              <a:rPr lang="es-ES" sz="2000" dirty="0"/>
              <a:t>del modo EXEC con privilegiado. </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7" y="1260158"/>
            <a:ext cx="522922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964784"/>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conmutadas</a:t>
            </a:r>
            <a:r>
              <a:rPr lang="en-US" dirty="0"/>
              <a:t>
</a:t>
            </a:r>
            <a:r>
              <a:rPr lang="es-ES" sz="2800" dirty="0"/>
              <a:t>Factores de forma</a:t>
            </a:r>
            <a:endParaRPr lang="es-ES" sz="2800" dirty="0">
              <a:solidFill>
                <a:srgbClr val="00B0F0"/>
              </a:solidFill>
              <a:latin typeface="Arial" charset="0"/>
            </a:endParaRPr>
          </a:p>
        </p:txBody>
      </p:sp>
      <p:sp>
        <p:nvSpPr>
          <p:cNvPr id="8" name="Content Placeholder 1"/>
          <p:cNvSpPr>
            <a:spLocks noGrp="1"/>
          </p:cNvSpPr>
          <p:nvPr>
            <p:ph idx="1"/>
          </p:nvPr>
        </p:nvSpPr>
        <p:spPr>
          <a:xfrm>
            <a:off x="593975" y="2418734"/>
            <a:ext cx="1854257" cy="1474839"/>
          </a:xfrm>
        </p:spPr>
        <p:txBody>
          <a:bodyPr/>
          <a:lstStyle/>
          <a:p>
            <a:pPr marL="0" indent="0">
              <a:buNone/>
            </a:pPr>
            <a:r>
              <a:rPr lang="es-ES" sz="2000" b="1" dirty="0"/>
              <a:t>Switches de</a:t>
            </a:r>
          </a:p>
          <a:p>
            <a:pPr marL="0" indent="0">
              <a:buNone/>
            </a:pPr>
            <a:r>
              <a:rPr lang="es-ES" sz="2000" b="1" dirty="0"/>
              <a:t>configuración </a:t>
            </a:r>
          </a:p>
          <a:p>
            <a:pPr marL="0" indent="0">
              <a:buNone/>
            </a:pPr>
            <a:r>
              <a:rPr lang="es-ES" sz="2000" b="1" dirty="0"/>
              <a:t>apilable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0997" y="1480037"/>
            <a:ext cx="5959723" cy="459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624310"/>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pPr eaLnBrk="1" hangingPunct="1"/>
            <a:r>
              <a:rPr lang="es-ES" sz="1800" dirty="0"/>
              <a:t>Asignación de redes VLAN</a:t>
            </a:r>
            <a:r>
              <a:rPr lang="en-US" sz="1800" dirty="0"/>
              <a:t>
</a:t>
            </a:r>
            <a:r>
              <a:rPr lang="es-ES" dirty="0"/>
              <a:t>Verificar la información de una red VLAN</a:t>
            </a:r>
            <a:endParaRPr lang="es-ES" dirty="0">
              <a:solidFill>
                <a:srgbClr val="00B0F0"/>
              </a:solidFill>
              <a:latin typeface="Arial"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66153" y="1228723"/>
            <a:ext cx="5318373" cy="5491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821594"/>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9" y="394392"/>
            <a:ext cx="8641788" cy="838200"/>
          </a:xfrm>
        </p:spPr>
        <p:txBody>
          <a:bodyPr anchor="t">
            <a:normAutofit fontScale="90000"/>
          </a:bodyPr>
          <a:lstStyle/>
          <a:p>
            <a:pPr eaLnBrk="1" hangingPunct="1"/>
            <a:r>
              <a:rPr lang="es-ES" sz="1800" dirty="0"/>
              <a:t>Asignación de redes VLAN</a:t>
            </a:r>
            <a:br>
              <a:rPr dirty="0"/>
            </a:br>
            <a:r>
              <a:rPr lang="es-ES" sz="2800" dirty="0"/>
              <a:t>Verificar la información de una red VLAN (continuación)</a:t>
            </a:r>
            <a:endParaRPr lang="es-ES" sz="2800" dirty="0">
              <a:solidFill>
                <a:srgbClr val="00B0F0"/>
              </a:solidFill>
              <a:latin typeface="Arial" charset="0"/>
            </a:endParaRPr>
          </a:p>
        </p:txBody>
      </p:sp>
      <p:pic>
        <p:nvPicPr>
          <p:cNvPr id="19458"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42875" y="1464751"/>
            <a:ext cx="4604471" cy="337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023361" y="2854523"/>
            <a:ext cx="5063490" cy="393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224853"/>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Enlaces troncales de VLAN</a:t>
            </a:r>
            <a:r>
              <a:rPr lang="en-US" sz="1800" dirty="0"/>
              <a:t>
</a:t>
            </a:r>
            <a:r>
              <a:rPr lang="es-ES" dirty="0"/>
              <a:t>Configurar enlaces troncales IEEE 802.1q (continuación)</a:t>
            </a:r>
            <a:endParaRPr lang="es-ES" dirty="0">
              <a:solidFill>
                <a:srgbClr val="00B0F0"/>
              </a:solidFill>
              <a:latin typeface="Arial"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1340768"/>
            <a:ext cx="5339003" cy="505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5286638"/>
            <a:ext cx="522922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40C7F179-E38C-4294-BDE0-2CA8B24B6F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271" y="1340768"/>
            <a:ext cx="5339003" cy="505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5EFE67F7-9900-4C58-9214-CD43C0A5F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623" y="5286638"/>
            <a:ext cx="522922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462272"/>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Enlaces troncales de VLAN</a:t>
            </a:r>
            <a:r>
              <a:rPr lang="en-US" sz="1800" dirty="0"/>
              <a:t>
</a:t>
            </a:r>
            <a:r>
              <a:rPr lang="es-ES" dirty="0"/>
              <a:t>Restablecer el enlace troncal al estado predeterminado</a:t>
            </a:r>
            <a:endParaRPr lang="es-ES" dirty="0">
              <a:solidFill>
                <a:srgbClr val="00B0F0"/>
              </a:solidFill>
              <a:latin typeface="Arial"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8728"/>
            <a:ext cx="5238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78568" y="3343585"/>
            <a:ext cx="5000625" cy="3343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372136"/>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Enlaces troncales de VLAN</a:t>
            </a:r>
            <a:r>
              <a:rPr lang="en-US" sz="1800" dirty="0"/>
              <a:t>
</a:t>
            </a:r>
            <a:r>
              <a:rPr lang="es-ES" dirty="0"/>
              <a:t>Verificar la configuración de un enlace troncal</a:t>
            </a:r>
            <a:endParaRPr lang="es-ES" dirty="0">
              <a:solidFill>
                <a:srgbClr val="00B0F0"/>
              </a:solidFill>
              <a:latin typeface="Arial" charset="0"/>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110" y="1784984"/>
            <a:ext cx="5085695" cy="4570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3030536"/>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pPr eaLnBrk="1" hangingPunct="1"/>
            <a:r>
              <a:rPr lang="es-ES" sz="1800" dirty="0"/>
              <a:t>Solucionar problemas en redes VLAN y en enlaces troncales</a:t>
            </a:r>
            <a:r>
              <a:rPr lang="en-US" sz="1800" dirty="0"/>
              <a:t>
</a:t>
            </a:r>
            <a:r>
              <a:rPr lang="es-ES" sz="2800" dirty="0"/>
              <a:t>Problemas en la asignación de direcciones IP con redes VLAN</a:t>
            </a:r>
            <a:endParaRPr lang="es-ES" sz="2800" dirty="0">
              <a:solidFill>
                <a:srgbClr val="00B0F0"/>
              </a:solidFill>
              <a:latin typeface="Arial" charset="0"/>
            </a:endParaRPr>
          </a:p>
        </p:txBody>
      </p:sp>
      <p:sp>
        <p:nvSpPr>
          <p:cNvPr id="2" name="Rectangle 1"/>
          <p:cNvSpPr/>
          <p:nvPr/>
        </p:nvSpPr>
        <p:spPr>
          <a:xfrm>
            <a:off x="243840" y="1456168"/>
            <a:ext cx="8656320" cy="2225225"/>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800" dirty="0">
                <a:latin typeface="+mn-lt"/>
              </a:rPr>
              <a:t>Es una práctica común asociar una red VLAN con una red IP.</a:t>
            </a:r>
          </a:p>
          <a:p>
            <a:pPr marL="236538" indent="-236538" algn="just" defTabSz="814388">
              <a:lnSpc>
                <a:spcPct val="95000"/>
              </a:lnSpc>
              <a:spcBef>
                <a:spcPct val="50000"/>
              </a:spcBef>
              <a:buClr>
                <a:srgbClr val="708CA1"/>
              </a:buClr>
              <a:buFont typeface="Wingdings" charset="0"/>
              <a:buChar char="§"/>
            </a:pPr>
            <a:r>
              <a:rPr lang="es-ES" sz="1800" dirty="0">
                <a:latin typeface="+mn-lt"/>
              </a:rPr>
              <a:t>Dado que distintas redes IP solo se comunican mediante un router, todos los dispositivos dentro de una red VLAN deben formar parte de la misma red IP para poder comunicarse.</a:t>
            </a:r>
          </a:p>
          <a:p>
            <a:pPr marL="236538" indent="-236538" algn="just" defTabSz="814388">
              <a:lnSpc>
                <a:spcPct val="95000"/>
              </a:lnSpc>
              <a:spcBef>
                <a:spcPct val="50000"/>
              </a:spcBef>
              <a:buClr>
                <a:srgbClr val="708CA1"/>
              </a:buClr>
              <a:buFont typeface="Wingdings" charset="0"/>
              <a:buChar char="§"/>
            </a:pPr>
            <a:r>
              <a:rPr lang="es-ES" sz="1800" dirty="0">
                <a:latin typeface="+mn-lt"/>
              </a:rPr>
              <a:t>En figura se muestra que PC1 no puede comunicarse con el servidor porque tiene configurada una dirección IP incorrecta.</a:t>
            </a:r>
          </a:p>
          <a:p>
            <a:pPr marL="342900" indent="-342900" algn="just">
              <a:buFont typeface="Arial" panose="020B0604020202020204" pitchFamily="34" charset="0"/>
              <a:buChar char="•"/>
            </a:pPr>
            <a:endParaRPr lang="es-ES" sz="1800" dirty="0">
              <a:latin typeface="+mn-lt"/>
            </a:endParaRP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23623" y="3326928"/>
            <a:ext cx="5318000" cy="338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444018"/>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Solucionar problemas en redes VLAN y en enlaces troncales</a:t>
            </a:r>
            <a:r>
              <a:rPr lang="en-US" sz="1800" dirty="0"/>
              <a:t>
</a:t>
            </a:r>
            <a:endParaRPr lang="es-ES" dirty="0">
              <a:solidFill>
                <a:srgbClr val="00B0F0"/>
              </a:solidFill>
              <a:latin typeface="Arial" charset="0"/>
            </a:endParaRPr>
          </a:p>
        </p:txBody>
      </p:sp>
      <p:sp>
        <p:nvSpPr>
          <p:cNvPr id="2" name="Rectangle 1"/>
          <p:cNvSpPr/>
          <p:nvPr/>
        </p:nvSpPr>
        <p:spPr>
          <a:xfrm>
            <a:off x="213360" y="1222242"/>
            <a:ext cx="8526603" cy="1151084"/>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1600" dirty="0"/>
              <a:t>Si se elimina la red VLAN a la que pertenece el puerto, este pasa a estar inactivo. Ninguno de los puertos que pertenecen a la VLAN que se eliminó puede comunicarse con el resto de la red. </a:t>
            </a:r>
          </a:p>
          <a:p>
            <a:pPr marL="236538" indent="-236538" algn="just" defTabSz="814388">
              <a:lnSpc>
                <a:spcPct val="95000"/>
              </a:lnSpc>
              <a:spcBef>
                <a:spcPct val="50000"/>
              </a:spcBef>
              <a:buClr>
                <a:srgbClr val="708CA1"/>
              </a:buClr>
              <a:buFont typeface="Wingdings" charset="0"/>
              <a:buChar char="§"/>
            </a:pPr>
            <a:r>
              <a:rPr lang="es-ES" sz="1600" dirty="0"/>
              <a:t>No será funcional hasta que se cree la red VLAN faltante con la configuración global</a:t>
            </a:r>
            <a:r>
              <a:rPr lang="es-ES" sz="1600" b="1" dirty="0"/>
              <a:t> vlan</a:t>
            </a:r>
            <a:r>
              <a:rPr lang="es-ES" sz="1600" i="1" dirty="0"/>
              <a:t> id_de_vlan</a:t>
            </a:r>
            <a:r>
              <a:rPr lang="es-ES" sz="1600" dirty="0"/>
              <a:t>. </a:t>
            </a:r>
            <a:endParaRPr lang="es-ES" sz="1600" dirty="0">
              <a:latin typeface="+mn-lt"/>
            </a:endParaRPr>
          </a:p>
        </p:txBody>
      </p:sp>
      <p:pic>
        <p:nvPicPr>
          <p:cNvPr id="276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31720" y="2579301"/>
            <a:ext cx="4940158" cy="4102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016921"/>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74638"/>
            <a:ext cx="8229600" cy="490066"/>
          </a:xfrm>
        </p:spPr>
        <p:txBody>
          <a:bodyPr anchor="t">
            <a:noAutofit/>
          </a:bodyPr>
          <a:lstStyle/>
          <a:p>
            <a:pPr eaLnBrk="1" hangingPunct="1"/>
            <a:r>
              <a:rPr lang="es-ES" sz="2000" dirty="0"/>
              <a:t>Solucionar problemas en redes VLAN y en enlaces troncales</a:t>
            </a:r>
            <a:r>
              <a:rPr lang="en-US" sz="2000" dirty="0"/>
              <a:t>
</a:t>
            </a:r>
            <a:endParaRPr lang="es-ES" sz="4000" dirty="0">
              <a:solidFill>
                <a:srgbClr val="00B0F0"/>
              </a:solidFill>
              <a:latin typeface="Arial" charset="0"/>
            </a:endParaRPr>
          </a:p>
        </p:txBody>
      </p:sp>
      <p:sp>
        <p:nvSpPr>
          <p:cNvPr id="2" name="Rectangle 1"/>
          <p:cNvSpPr/>
          <p:nvPr/>
        </p:nvSpPr>
        <p:spPr>
          <a:xfrm>
            <a:off x="323528" y="764704"/>
            <a:ext cx="8199120" cy="2751522"/>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dirty="0">
                <a:latin typeface="+mn-lt"/>
              </a:rPr>
              <a:t>En general, los problemas de enlaces troncales se deben a una configuración incorrecta. Los tipos más comunes de errores de configuración de enlaces troncales son los siguientes:</a:t>
            </a:r>
          </a:p>
          <a:p>
            <a:pPr marL="693738" lvl="2" indent="-236538" algn="just" defTabSz="814388">
              <a:lnSpc>
                <a:spcPct val="95000"/>
              </a:lnSpc>
              <a:spcBef>
                <a:spcPct val="50000"/>
              </a:spcBef>
              <a:buClr>
                <a:srgbClr val="708CA1"/>
              </a:buClr>
              <a:buFont typeface="Wingdings" charset="0"/>
              <a:buChar char="§"/>
            </a:pPr>
            <a:r>
              <a:rPr lang="es-ES" dirty="0">
                <a:latin typeface="+mn-lt"/>
              </a:rPr>
              <a:t>Faltas de concordancia de la VLAN nativa</a:t>
            </a:r>
          </a:p>
          <a:p>
            <a:pPr marL="693738" lvl="2" indent="-236538" algn="just" defTabSz="814388">
              <a:lnSpc>
                <a:spcPct val="95000"/>
              </a:lnSpc>
              <a:spcBef>
                <a:spcPct val="50000"/>
              </a:spcBef>
              <a:buClr>
                <a:srgbClr val="708CA1"/>
              </a:buClr>
              <a:buFont typeface="Wingdings" charset="0"/>
              <a:buChar char="§"/>
            </a:pPr>
            <a:r>
              <a:rPr lang="es-ES" dirty="0">
                <a:latin typeface="+mn-lt"/>
              </a:rPr>
              <a:t>Faltas de concordancia del modo de enlace troncal </a:t>
            </a:r>
          </a:p>
          <a:p>
            <a:pPr marL="693738" lvl="2" indent="-236538" algn="just" defTabSz="814388">
              <a:lnSpc>
                <a:spcPct val="95000"/>
              </a:lnSpc>
              <a:spcBef>
                <a:spcPct val="50000"/>
              </a:spcBef>
              <a:buClr>
                <a:srgbClr val="708CA1"/>
              </a:buClr>
              <a:buFont typeface="Wingdings" charset="0"/>
              <a:buChar char="§"/>
            </a:pPr>
            <a:r>
              <a:rPr lang="es-ES" dirty="0">
                <a:latin typeface="+mn-lt"/>
              </a:rPr>
              <a:t>VLAN permitidas en enlaces troncales</a:t>
            </a:r>
          </a:p>
          <a:p>
            <a:pPr marL="236538" indent="-236538" algn="just" defTabSz="814388">
              <a:lnSpc>
                <a:spcPct val="95000"/>
              </a:lnSpc>
              <a:spcBef>
                <a:spcPct val="50000"/>
              </a:spcBef>
              <a:buClr>
                <a:srgbClr val="708CA1"/>
              </a:buClr>
              <a:buFont typeface="Wingdings" charset="0"/>
              <a:buChar char="§"/>
            </a:pPr>
            <a:r>
              <a:rPr lang="es-ES" dirty="0">
                <a:latin typeface="+mn-lt"/>
              </a:rPr>
              <a:t>Si se detecta un problema de enlace troncal, se recomienda, según las pautas de prácticas recomendadas, resolver los problemas en el orden anterior.</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736" y="3689839"/>
            <a:ext cx="5213237" cy="2798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371" y="4006292"/>
            <a:ext cx="4025629" cy="134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353613"/>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Solucionar problemas en redes VLAN y en enlaces troncales</a:t>
            </a:r>
            <a:r>
              <a:rPr lang="en-US" sz="1800" dirty="0"/>
              <a:t>
</a:t>
            </a:r>
            <a:r>
              <a:rPr lang="es-ES" dirty="0"/>
              <a:t>Modo de puerto incorrecto</a:t>
            </a:r>
            <a:endParaRPr lang="es-ES" dirty="0">
              <a:solidFill>
                <a:srgbClr val="00B0F0"/>
              </a:solidFill>
              <a:latin typeface="Arial" charset="0"/>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2358" y="1227771"/>
            <a:ext cx="6001049"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4295" y="5114925"/>
            <a:ext cx="5124450" cy="1743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43214"/>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Solucionar problemas en redes VLAN y en enlaces troncales</a:t>
            </a:r>
            <a:r>
              <a:rPr lang="en-US" sz="1800" dirty="0"/>
              <a:t>
</a:t>
            </a:r>
            <a:r>
              <a:rPr lang="es-ES" dirty="0"/>
              <a:t>Lista de redes VLAN incorrectas</a:t>
            </a:r>
            <a:endParaRPr lang="es-ES" dirty="0">
              <a:solidFill>
                <a:srgbClr val="00B0F0"/>
              </a:solidFill>
              <a:latin typeface="Arial" charset="0"/>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9322" y="1150873"/>
            <a:ext cx="5601035" cy="45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167500" y="4760767"/>
            <a:ext cx="4688524" cy="1962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846924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691639"/>
            <a:ext cx="8772157" cy="838200"/>
          </a:xfrm>
        </p:spPr>
        <p:txBody>
          <a:bodyPr anchor="b">
            <a:normAutofit fontScale="90000"/>
          </a:bodyPr>
          <a:lstStyle/>
          <a:p>
            <a:pPr eaLnBrk="1" hangingPunct="1"/>
            <a:r>
              <a:rPr lang="es-ES" sz="1800" dirty="0"/>
              <a:t>Reenvío de tramas</a:t>
            </a:r>
            <a:r>
              <a:rPr lang="en-US" dirty="0"/>
              <a:t>
</a:t>
            </a:r>
            <a:r>
              <a:rPr lang="es-ES" sz="2800" dirty="0" err="1"/>
              <a:t>Switching</a:t>
            </a:r>
            <a:r>
              <a:rPr lang="es-ES" sz="2800" dirty="0"/>
              <a:t> como un concepto general en redes y telecomunicaciones</a:t>
            </a:r>
            <a:endParaRPr lang="es-ES" sz="2800" dirty="0">
              <a:solidFill>
                <a:srgbClr val="00B0F0"/>
              </a:solidFill>
              <a:latin typeface="Arial" charset="0"/>
            </a:endParaRPr>
          </a:p>
        </p:txBody>
      </p:sp>
      <p:sp>
        <p:nvSpPr>
          <p:cNvPr id="8" name="Content Placeholder 1"/>
          <p:cNvSpPr>
            <a:spLocks noGrp="1"/>
          </p:cNvSpPr>
          <p:nvPr>
            <p:ph idx="1"/>
          </p:nvPr>
        </p:nvSpPr>
        <p:spPr>
          <a:xfrm>
            <a:off x="343252" y="1696543"/>
            <a:ext cx="8343548" cy="4468761"/>
          </a:xfrm>
        </p:spPr>
        <p:txBody>
          <a:bodyPr/>
          <a:lstStyle/>
          <a:p>
            <a:pPr marL="342900" indent="-342900"/>
            <a:r>
              <a:rPr lang="es-ES" sz="2000" dirty="0"/>
              <a:t>Los switches LAN mantienen una tabla que usan para determinar cómo reenviar el tráfico.</a:t>
            </a:r>
          </a:p>
          <a:p>
            <a:pPr marL="342900" indent="-342900"/>
            <a:r>
              <a:rPr lang="es-ES" sz="2000" dirty="0"/>
              <a:t>Los switches LAN reenvían tramas Ethernet según la dirección MAC de destino de las tramas.</a:t>
            </a:r>
          </a:p>
          <a:p>
            <a:pPr marL="0" indent="0">
              <a:buNone/>
            </a:pPr>
            <a:endParaRPr lang="es-ES" sz="1600" dirty="0"/>
          </a:p>
        </p:txBody>
      </p:sp>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3218830"/>
            <a:ext cx="4371976" cy="3309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079130"/>
            <a:ext cx="5605463" cy="387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538324"/>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Solucionar problemas en redes VLAN y en enlaces troncales</a:t>
            </a:r>
            <a:r>
              <a:rPr lang="en-US" sz="1800" dirty="0"/>
              <a:t>
</a:t>
            </a:r>
            <a:r>
              <a:rPr lang="es-ES" dirty="0"/>
              <a:t>Lista de redes VLAN incorrectas (continuación)</a:t>
            </a:r>
            <a:endParaRPr lang="es-ES" dirty="0">
              <a:solidFill>
                <a:srgbClr val="00B0F0"/>
              </a:solidFill>
              <a:latin typeface="Arial" charset="0"/>
            </a:endParaRPr>
          </a:p>
        </p:txBody>
      </p:sp>
      <p:sp>
        <p:nvSpPr>
          <p:cNvPr id="2" name="Rectangle 1"/>
          <p:cNvSpPr/>
          <p:nvPr/>
        </p:nvSpPr>
        <p:spPr>
          <a:xfrm>
            <a:off x="259080" y="1830589"/>
            <a:ext cx="8260080" cy="2600712"/>
          </a:xfrm>
          <a:prstGeom prst="rect">
            <a:avLst/>
          </a:prstGeom>
        </p:spPr>
        <p:txBody>
          <a:bodyPr wrap="square">
            <a:spAutoFit/>
          </a:bodyPr>
          <a:lstStyle/>
          <a:p>
            <a:pPr marL="236538" indent="-236538" algn="just" defTabSz="814388">
              <a:lnSpc>
                <a:spcPct val="95000"/>
              </a:lnSpc>
              <a:spcBef>
                <a:spcPct val="50000"/>
              </a:spcBef>
              <a:buClr>
                <a:srgbClr val="708CA1"/>
              </a:buClr>
              <a:buFont typeface="Wingdings" charset="0"/>
              <a:buChar char="§"/>
            </a:pPr>
            <a:r>
              <a:rPr lang="es-ES" sz="2000" dirty="0">
                <a:latin typeface="+mn-lt"/>
              </a:rPr>
              <a:t>Se deben permitir las redes VLAN en el enlace troncal para que se puedan transmitir las tramas a través del enlace.</a:t>
            </a:r>
          </a:p>
          <a:p>
            <a:pPr marL="236538" indent="-236538" algn="just" defTabSz="814388">
              <a:lnSpc>
                <a:spcPct val="95000"/>
              </a:lnSpc>
              <a:spcBef>
                <a:spcPct val="50000"/>
              </a:spcBef>
              <a:buClr>
                <a:srgbClr val="708CA1"/>
              </a:buClr>
              <a:buFont typeface="Wingdings" charset="0"/>
              <a:buChar char="§"/>
            </a:pPr>
            <a:r>
              <a:rPr lang="es-ES" sz="2000" dirty="0">
                <a:latin typeface="+mn-lt"/>
              </a:rPr>
              <a:t>Utilice el comando </a:t>
            </a:r>
            <a:r>
              <a:rPr lang="es-ES" sz="2000" b="1" dirty="0">
                <a:latin typeface="+mn-lt"/>
              </a:rPr>
              <a:t>switchport trunk allowed vlan</a:t>
            </a:r>
            <a:r>
              <a:rPr lang="es-ES" dirty="0"/>
              <a:t> </a:t>
            </a:r>
            <a:r>
              <a:rPr lang="es-ES" sz="2000" dirty="0">
                <a:latin typeface="+mn-lt"/>
              </a:rPr>
              <a:t>para especificar las redes VLAN que se permiten en un enlace troncal.</a:t>
            </a:r>
          </a:p>
          <a:p>
            <a:pPr marL="236538" indent="-236538" algn="just" defTabSz="814388">
              <a:lnSpc>
                <a:spcPct val="95000"/>
              </a:lnSpc>
              <a:spcBef>
                <a:spcPct val="50000"/>
              </a:spcBef>
              <a:buClr>
                <a:srgbClr val="708CA1"/>
              </a:buClr>
              <a:buFont typeface="Wingdings" charset="0"/>
              <a:buChar char="§"/>
            </a:pPr>
            <a:r>
              <a:rPr lang="es-ES" sz="2000" dirty="0">
                <a:latin typeface="+mn-lt"/>
              </a:rPr>
              <a:t>Utilice el comando </a:t>
            </a:r>
            <a:r>
              <a:rPr lang="es-ES" sz="2000" b="1" dirty="0">
                <a:latin typeface="+mn-lt"/>
              </a:rPr>
              <a:t>show interfaces trunk</a:t>
            </a:r>
            <a:r>
              <a:rPr lang="es-ES" sz="2000" dirty="0">
                <a:latin typeface="+mn-lt"/>
              </a:rPr>
              <a:t> para asegurarse de que se permitan las redes VLAN correctas en un enlace troncal.</a:t>
            </a:r>
          </a:p>
          <a:p>
            <a:pPr marL="236538" indent="-236538" algn="just" defTabSz="814388">
              <a:lnSpc>
                <a:spcPct val="95000"/>
              </a:lnSpc>
              <a:spcBef>
                <a:spcPct val="50000"/>
              </a:spcBef>
              <a:buClr>
                <a:srgbClr val="708CA1"/>
              </a:buClr>
              <a:buFont typeface="Wingdings" charset="0"/>
              <a:buChar char="§"/>
            </a:pPr>
            <a:endParaRPr lang="es-ES" sz="2000" dirty="0">
              <a:latin typeface="+mn-lt"/>
            </a:endParaRPr>
          </a:p>
        </p:txBody>
      </p:sp>
    </p:spTree>
    <p:extLst>
      <p:ext uri="{BB962C8B-B14F-4D97-AF65-F5344CB8AC3E}">
        <p14:creationId xmlns:p14="http://schemas.microsoft.com/office/powerpoint/2010/main" val="3525612147"/>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Funcionamiento del </a:t>
            </a:r>
            <a:r>
              <a:rPr lang="es-ES" sz="1800" dirty="0" err="1"/>
              <a:t>routing</a:t>
            </a:r>
            <a:r>
              <a:rPr lang="es-ES" sz="1800" dirty="0"/>
              <a:t> entre redes VLAN</a:t>
            </a:r>
            <a:r>
              <a:rPr lang="en-US" sz="1800" dirty="0"/>
              <a:t>
</a:t>
            </a:r>
            <a:r>
              <a:rPr lang="es-ES" dirty="0">
                <a:latin typeface="Arial" charset="0"/>
              </a:rPr>
              <a:t>¿Qué es el routing entre redes VLAN?</a:t>
            </a:r>
            <a:endParaRPr lang="es-ES" dirty="0">
              <a:solidFill>
                <a:srgbClr val="00B0F0"/>
              </a:solidFill>
              <a:latin typeface="Arial" charset="0"/>
            </a:endParaRPr>
          </a:p>
        </p:txBody>
      </p:sp>
      <p:sp>
        <p:nvSpPr>
          <p:cNvPr id="2" name="Content Placeholder 1"/>
          <p:cNvSpPr>
            <a:spLocks noGrp="1"/>
          </p:cNvSpPr>
          <p:nvPr>
            <p:ph idx="1"/>
          </p:nvPr>
        </p:nvSpPr>
        <p:spPr>
          <a:xfrm>
            <a:off x="213111" y="1232592"/>
            <a:ext cx="8420526" cy="1800168"/>
          </a:xfrm>
        </p:spPr>
        <p:txBody>
          <a:bodyPr/>
          <a:lstStyle/>
          <a:p>
            <a:pPr algn="just"/>
            <a:r>
              <a:rPr lang="es-ES" sz="2000" dirty="0"/>
              <a:t>Los switches de capa 2 no pueden reenviar tráfico entre redes VLAN sin la ayuda de un router.</a:t>
            </a:r>
          </a:p>
          <a:p>
            <a:pPr algn="just"/>
            <a:r>
              <a:rPr lang="es-ES" sz="2000" dirty="0"/>
              <a:t>El routing entre redes VLAN es un proceso para reenviar tráfico de red de una VLAN a otra mediante un router.</a:t>
            </a:r>
          </a:p>
          <a:p>
            <a:pPr algn="just"/>
            <a:endParaRPr lang="es-ES" sz="1600" dirty="0"/>
          </a:p>
          <a:p>
            <a:pPr algn="just"/>
            <a:endParaRPr lang="es-ES" sz="2000" b="1"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76437" y="2847975"/>
            <a:ext cx="5191125" cy="4010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8683611"/>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normAutofit fontScale="90000"/>
          </a:bodyPr>
          <a:lstStyle/>
          <a:p>
            <a:pPr eaLnBrk="1" hangingPunct="1"/>
            <a:r>
              <a:rPr lang="es-ES" sz="1800" dirty="0"/>
              <a:t>Funcionamiento del </a:t>
            </a:r>
            <a:r>
              <a:rPr lang="es-ES" sz="1800" dirty="0" err="1"/>
              <a:t>routing</a:t>
            </a:r>
            <a:r>
              <a:rPr lang="es-ES" sz="1800" dirty="0"/>
              <a:t> entre redes VLAN</a:t>
            </a:r>
            <a:r>
              <a:rPr lang="en-US" sz="1800" dirty="0"/>
              <a:t>
</a:t>
            </a:r>
            <a:r>
              <a:rPr lang="es-ES" dirty="0" err="1">
                <a:latin typeface="Arial" charset="0"/>
              </a:rPr>
              <a:t>Routing</a:t>
            </a:r>
            <a:r>
              <a:rPr lang="es-ES" dirty="0">
                <a:latin typeface="Arial" charset="0"/>
              </a:rPr>
              <a:t> entre redes VLAN </a:t>
            </a:r>
            <a:br>
              <a:rPr lang="es-ES" dirty="0">
                <a:latin typeface="Arial" charset="0"/>
              </a:rPr>
            </a:br>
            <a:r>
              <a:rPr lang="es-ES" dirty="0">
                <a:latin typeface="Arial" charset="0"/>
              </a:rPr>
              <a:t>con </a:t>
            </a:r>
            <a:r>
              <a:rPr lang="es-ES" i="1" dirty="0">
                <a:latin typeface="Arial" charset="0"/>
              </a:rPr>
              <a:t>router-on-a-stick</a:t>
            </a:r>
            <a:endParaRPr lang="es-ES" i="1" dirty="0">
              <a:solidFill>
                <a:srgbClr val="00B0F0"/>
              </a:solidFill>
              <a:latin typeface="Arial" charset="0"/>
            </a:endParaRPr>
          </a:p>
        </p:txBody>
      </p:sp>
      <p:sp>
        <p:nvSpPr>
          <p:cNvPr id="2" name="Content Placeholder 1"/>
          <p:cNvSpPr>
            <a:spLocks noGrp="1"/>
          </p:cNvSpPr>
          <p:nvPr>
            <p:ph idx="1"/>
          </p:nvPr>
        </p:nvSpPr>
        <p:spPr>
          <a:xfrm>
            <a:off x="213111" y="1537392"/>
            <a:ext cx="8558750" cy="5093780"/>
          </a:xfrm>
        </p:spPr>
        <p:txBody>
          <a:bodyPr/>
          <a:lstStyle/>
          <a:p>
            <a:pPr algn="just"/>
            <a:r>
              <a:rPr lang="es-ES" sz="2000" dirty="0"/>
              <a:t>El enfoque </a:t>
            </a:r>
            <a:r>
              <a:rPr lang="es-ES" sz="2000" i="1" dirty="0"/>
              <a:t>router-on-a-stick</a:t>
            </a:r>
            <a:r>
              <a:rPr lang="es-ES" sz="2000" dirty="0"/>
              <a:t> utiliza solo una de las interfaces físicas del router.</a:t>
            </a:r>
          </a:p>
          <a:p>
            <a:pPr algn="just"/>
            <a:r>
              <a:rPr lang="es-ES" sz="2000" dirty="0"/>
              <a:t>Una de las interfaces físicas del router se configura como un puerto de enlace troncal 802.1Q para que pueda comprender las etiquetas de las redes VLAN.</a:t>
            </a:r>
          </a:p>
          <a:p>
            <a:pPr algn="just"/>
            <a:r>
              <a:rPr lang="es-ES" sz="2000" dirty="0"/>
              <a:t>Se crean subinterfaces lógicas, una por cada red VLAN.</a:t>
            </a:r>
          </a:p>
          <a:p>
            <a:pPr algn="just"/>
            <a:r>
              <a:rPr lang="es-ES" sz="2000" dirty="0"/>
              <a:t>Cada subinterfaz se configura con una dirección IP proveniente de la red VLAN que representa.</a:t>
            </a:r>
          </a:p>
          <a:p>
            <a:pPr algn="just"/>
            <a:r>
              <a:rPr lang="es-ES" sz="2000" dirty="0"/>
              <a:t>Los miembros de las VLAN (hosts) se configuran para utilizar la dirección de subinterfaz como gateway predeterminado.</a:t>
            </a:r>
          </a:p>
          <a:p>
            <a:pPr marL="0" indent="0" algn="just">
              <a:buNone/>
            </a:pPr>
            <a:endParaRPr lang="es-ES" sz="1600" dirty="0"/>
          </a:p>
          <a:p>
            <a:pPr algn="just"/>
            <a:endParaRPr lang="es-ES" sz="2000" dirty="0"/>
          </a:p>
        </p:txBody>
      </p:sp>
    </p:spTree>
    <p:extLst>
      <p:ext uri="{BB962C8B-B14F-4D97-AF65-F5344CB8AC3E}">
        <p14:creationId xmlns:p14="http://schemas.microsoft.com/office/powerpoint/2010/main" val="2016787836"/>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38800"/>
          </a:xfrm>
        </p:spPr>
        <p:txBody>
          <a:bodyPr anchor="t">
            <a:normAutofit/>
          </a:bodyPr>
          <a:lstStyle/>
          <a:p>
            <a:pPr eaLnBrk="1" hangingPunct="1"/>
            <a:r>
              <a:rPr lang="es-ES" sz="2400" dirty="0"/>
              <a:t>Funcionamiento del </a:t>
            </a:r>
            <a:r>
              <a:rPr lang="es-ES" sz="2400" dirty="0" err="1"/>
              <a:t>routing</a:t>
            </a:r>
            <a:r>
              <a:rPr lang="es-ES" sz="2400" dirty="0"/>
              <a:t> entre redes VLAN</a:t>
            </a:r>
            <a:endParaRPr lang="es-ES" sz="4400" dirty="0">
              <a:solidFill>
                <a:srgbClr val="00B0F0"/>
              </a:solidFill>
              <a:latin typeface="Arial" charset="0"/>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1599" y="1122279"/>
            <a:ext cx="5543550" cy="381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4334" y="4941168"/>
            <a:ext cx="8460105" cy="1115690"/>
          </a:xfrm>
          <a:prstGeom prst="rect">
            <a:avLst/>
          </a:prstGeom>
          <a:noFill/>
        </p:spPr>
        <p:txBody>
          <a:bodyPr wrap="square" rtlCol="0">
            <a:spAutoFit/>
          </a:bodyPr>
          <a:lstStyle/>
          <a:p>
            <a:pPr algn="just" defTabSz="814388">
              <a:lnSpc>
                <a:spcPct val="95000"/>
              </a:lnSpc>
              <a:spcBef>
                <a:spcPct val="50000"/>
              </a:spcBef>
              <a:buClr>
                <a:srgbClr val="708CA1"/>
              </a:buClr>
            </a:pPr>
            <a:r>
              <a:rPr lang="es-ES" sz="1400" dirty="0">
                <a:latin typeface="+mn-lt"/>
              </a:rPr>
              <a:t>La interfaz de router se configura para funcionar como enlace troncal y se conecta a un puerto de switch de enlace troncal. Para realizar el routing entre VLAN, el router acepta en la interfaz troncal el tráfico con etiquetas de VLAN proveniente del switch adyacente y luego lo enruta en forma interna entre las VLAN, mediante subinterfaces. El router reenvía el tráfico enrutado con etiquetas de VLAN para la VLAN de destino a través de la misma interfaz física utilizada para recibir el tráfico.</a:t>
            </a:r>
          </a:p>
        </p:txBody>
      </p:sp>
    </p:spTree>
    <p:extLst>
      <p:ext uri="{BB962C8B-B14F-4D97-AF65-F5344CB8AC3E}">
        <p14:creationId xmlns:p14="http://schemas.microsoft.com/office/powerpoint/2010/main" val="4096698142"/>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772157" cy="838800"/>
          </a:xfrm>
        </p:spPr>
        <p:txBody>
          <a:bodyPr anchor="t">
            <a:normAutofit fontScale="90000"/>
          </a:bodyPr>
          <a:lstStyle/>
          <a:p>
            <a:pPr eaLnBrk="1" hangingPunct="1"/>
            <a:r>
              <a:rPr lang="es-ES" dirty="0">
                <a:latin typeface="Arial" charset="0"/>
              </a:rPr>
              <a:t>Configurar </a:t>
            </a:r>
            <a:r>
              <a:rPr lang="es-ES" dirty="0" err="1">
                <a:latin typeface="Arial" charset="0"/>
              </a:rPr>
              <a:t>router</a:t>
            </a:r>
            <a:r>
              <a:rPr lang="es-ES" dirty="0">
                <a:latin typeface="Arial" charset="0"/>
              </a:rPr>
              <a:t>-</a:t>
            </a:r>
            <a:r>
              <a:rPr lang="es-ES" dirty="0" err="1">
                <a:latin typeface="Arial" charset="0"/>
              </a:rPr>
              <a:t>on</a:t>
            </a:r>
            <a:r>
              <a:rPr lang="es-ES" dirty="0">
                <a:latin typeface="Arial" charset="0"/>
              </a:rPr>
              <a:t>-a-</a:t>
            </a:r>
            <a:r>
              <a:rPr lang="es-ES" dirty="0" err="1">
                <a:latin typeface="Arial" charset="0"/>
              </a:rPr>
              <a:t>stick</a:t>
            </a:r>
            <a:r>
              <a:rPr lang="es-ES" dirty="0">
                <a:latin typeface="Arial" charset="0"/>
              </a:rPr>
              <a:t>:</a:t>
            </a:r>
            <a:br>
              <a:rPr lang="es-ES" dirty="0">
                <a:latin typeface="Arial" charset="0"/>
              </a:rPr>
            </a:br>
            <a:endParaRPr lang="es-ES" dirty="0">
              <a:solidFill>
                <a:srgbClr val="00B0F0"/>
              </a:solidFill>
              <a:latin typeface="Arial" charset="0"/>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960" y="1484784"/>
            <a:ext cx="6118050" cy="467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068960"/>
            <a:ext cx="4499992" cy="346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109760"/>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0" y="396000"/>
            <a:ext cx="8591851" cy="838800"/>
          </a:xfrm>
        </p:spPr>
        <p:txBody>
          <a:bodyPr anchor="t">
            <a:normAutofit/>
          </a:bodyPr>
          <a:lstStyle/>
          <a:p>
            <a:pPr eaLnBrk="1" hangingPunct="1"/>
            <a:r>
              <a:rPr lang="es-ES" dirty="0" err="1">
                <a:latin typeface="Arial" charset="0"/>
              </a:rPr>
              <a:t>Router</a:t>
            </a:r>
            <a:r>
              <a:rPr lang="es-ES" dirty="0">
                <a:latin typeface="Arial" charset="0"/>
              </a:rPr>
              <a:t>-</a:t>
            </a:r>
            <a:r>
              <a:rPr lang="es-ES" dirty="0" err="1">
                <a:latin typeface="Arial" charset="0"/>
              </a:rPr>
              <a:t>on</a:t>
            </a:r>
            <a:r>
              <a:rPr lang="es-ES" dirty="0">
                <a:latin typeface="Arial" charset="0"/>
              </a:rPr>
              <a:t>-a-</a:t>
            </a:r>
            <a:r>
              <a:rPr lang="es-ES" dirty="0" err="1">
                <a:latin typeface="Arial" charset="0"/>
              </a:rPr>
              <a:t>stick</a:t>
            </a:r>
            <a:r>
              <a:rPr lang="es-ES" dirty="0">
                <a:latin typeface="Arial" charset="0"/>
              </a:rPr>
              <a:t>. Verificación</a:t>
            </a:r>
            <a:endParaRPr lang="es-ES" dirty="0">
              <a:solidFill>
                <a:srgbClr val="00B0F0"/>
              </a:solidFill>
              <a:latin typeface="Arial"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81" y="1412776"/>
            <a:ext cx="8370449" cy="4715583"/>
          </a:xfrm>
          <a:prstGeom prst="rect">
            <a:avLst/>
          </a:prstGeom>
        </p:spPr>
      </p:pic>
    </p:spTree>
    <p:extLst>
      <p:ext uri="{BB962C8B-B14F-4D97-AF65-F5344CB8AC3E}">
        <p14:creationId xmlns:p14="http://schemas.microsoft.com/office/powerpoint/2010/main" val="200216322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4401" y="396000"/>
            <a:ext cx="8492400" cy="838800"/>
          </a:xfrm>
        </p:spPr>
        <p:txBody>
          <a:bodyPr anchor="t">
            <a:normAutofit/>
          </a:bodyPr>
          <a:lstStyle/>
          <a:p>
            <a:pPr eaLnBrk="1" hangingPunct="1"/>
            <a:r>
              <a:rPr lang="es-ES" dirty="0" err="1">
                <a:latin typeface="Arial" charset="0"/>
              </a:rPr>
              <a:t>Router</a:t>
            </a:r>
            <a:r>
              <a:rPr lang="es-ES" dirty="0">
                <a:latin typeface="Arial" charset="0"/>
              </a:rPr>
              <a:t>-</a:t>
            </a:r>
            <a:r>
              <a:rPr lang="es-ES" dirty="0" err="1">
                <a:latin typeface="Arial" charset="0"/>
              </a:rPr>
              <a:t>on</a:t>
            </a:r>
            <a:r>
              <a:rPr lang="es-ES" dirty="0">
                <a:latin typeface="Arial" charset="0"/>
              </a:rPr>
              <a:t>-a-</a:t>
            </a:r>
            <a:r>
              <a:rPr lang="es-ES" dirty="0" err="1">
                <a:latin typeface="Arial" charset="0"/>
              </a:rPr>
              <a:t>stick</a:t>
            </a:r>
            <a:r>
              <a:rPr lang="es-ES" dirty="0">
                <a:latin typeface="Arial" charset="0"/>
              </a:rPr>
              <a:t>. Verificación</a:t>
            </a:r>
            <a:endParaRPr lang="es-ES" dirty="0">
              <a:solidFill>
                <a:srgbClr val="00B0F0"/>
              </a:solidFill>
              <a:latin typeface="Arial" charset="0"/>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248" y="1412776"/>
            <a:ext cx="6045792" cy="458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764586"/>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Enrutamiento entre </a:t>
            </a:r>
            <a:r>
              <a:rPr lang="es-ES" dirty="0" err="1"/>
              <a:t>VLANs</a:t>
            </a:r>
            <a:endParaRPr lang="es-ES" dirty="0"/>
          </a:p>
        </p:txBody>
      </p:sp>
      <p:sp>
        <p:nvSpPr>
          <p:cNvPr id="3" name="2 Marcador de contenido"/>
          <p:cNvSpPr>
            <a:spLocks noGrp="1"/>
          </p:cNvSpPr>
          <p:nvPr>
            <p:ph idx="1"/>
          </p:nvPr>
        </p:nvSpPr>
        <p:spPr/>
        <p:txBody>
          <a:bodyPr>
            <a:normAutofit/>
          </a:bodyPr>
          <a:lstStyle/>
          <a:p>
            <a:pPr algn="just"/>
            <a:r>
              <a:rPr lang="es-ES" sz="2400" dirty="0"/>
              <a:t>Utilizar un </a:t>
            </a:r>
            <a:r>
              <a:rPr lang="es-ES" sz="2400" dirty="0" err="1"/>
              <a:t>switch</a:t>
            </a:r>
            <a:r>
              <a:rPr lang="es-ES" sz="2400" dirty="0"/>
              <a:t> de capa 3 en lugar de un </a:t>
            </a:r>
            <a:r>
              <a:rPr lang="es-ES" sz="2400" dirty="0" err="1"/>
              <a:t>router</a:t>
            </a:r>
            <a:r>
              <a:rPr lang="es-ES" sz="2400" dirty="0"/>
              <a:t>. Ventajas:</a:t>
            </a:r>
          </a:p>
          <a:p>
            <a:pPr lvl="1" algn="just"/>
            <a:r>
              <a:rPr lang="en-US" sz="2000" dirty="0"/>
              <a:t>Mayor </a:t>
            </a:r>
            <a:r>
              <a:rPr lang="en-US" sz="2000" dirty="0" err="1"/>
              <a:t>rapidez</a:t>
            </a:r>
            <a:r>
              <a:rPr lang="en-US" sz="2000" dirty="0"/>
              <a:t> </a:t>
            </a:r>
            <a:r>
              <a:rPr lang="en-US" sz="2000" dirty="0" err="1"/>
              <a:t>debido</a:t>
            </a:r>
            <a:r>
              <a:rPr lang="en-US" sz="2000" dirty="0"/>
              <a:t> a </a:t>
            </a:r>
            <a:r>
              <a:rPr lang="en-US" sz="2000" dirty="0" err="1"/>
              <a:t>que</a:t>
            </a:r>
            <a:r>
              <a:rPr lang="en-US" sz="2000" dirty="0"/>
              <a:t> </a:t>
            </a:r>
            <a:r>
              <a:rPr lang="en-US" sz="2000" dirty="0" err="1"/>
              <a:t>tanto</a:t>
            </a:r>
            <a:r>
              <a:rPr lang="en-US" sz="2000" dirty="0"/>
              <a:t> la </a:t>
            </a:r>
            <a:r>
              <a:rPr lang="en-US" sz="2000" dirty="0" err="1"/>
              <a:t>conmutación</a:t>
            </a:r>
            <a:r>
              <a:rPr lang="en-US" sz="2000" dirty="0"/>
              <a:t> </a:t>
            </a:r>
            <a:r>
              <a:rPr lang="en-US" sz="2000" dirty="0" err="1"/>
              <a:t>como</a:t>
            </a:r>
            <a:r>
              <a:rPr lang="en-US" sz="2000" dirty="0"/>
              <a:t> el </a:t>
            </a:r>
            <a:r>
              <a:rPr lang="en-US" sz="2000" dirty="0" err="1"/>
              <a:t>enrutado</a:t>
            </a:r>
            <a:r>
              <a:rPr lang="en-US" sz="2000" dirty="0"/>
              <a:t> se </a:t>
            </a:r>
            <a:r>
              <a:rPr lang="en-US" sz="2000" dirty="0" err="1"/>
              <a:t>realiza</a:t>
            </a:r>
            <a:r>
              <a:rPr lang="en-US" sz="2000" dirty="0"/>
              <a:t> </a:t>
            </a:r>
            <a:r>
              <a:rPr lang="en-US" sz="2000" dirty="0" err="1"/>
              <a:t>mediante</a:t>
            </a:r>
            <a:r>
              <a:rPr lang="en-US" sz="2000" dirty="0"/>
              <a:t> hardware. </a:t>
            </a:r>
          </a:p>
          <a:p>
            <a:pPr lvl="1" algn="just"/>
            <a:r>
              <a:rPr lang="en-US" sz="2000" dirty="0" err="1"/>
              <a:t>Menor</a:t>
            </a:r>
            <a:r>
              <a:rPr lang="en-US" sz="2000" dirty="0"/>
              <a:t> </a:t>
            </a:r>
            <a:r>
              <a:rPr lang="en-US" sz="2000" dirty="0" err="1"/>
              <a:t>latencia</a:t>
            </a:r>
            <a:r>
              <a:rPr lang="en-US" sz="2000" dirty="0"/>
              <a:t> </a:t>
            </a:r>
            <a:r>
              <a:rPr lang="en-US" sz="2000" dirty="0" err="1"/>
              <a:t>es</a:t>
            </a:r>
            <a:r>
              <a:rPr lang="en-US" sz="2000" dirty="0"/>
              <a:t> </a:t>
            </a:r>
            <a:r>
              <a:rPr lang="en-US" sz="2000" dirty="0" err="1"/>
              <a:t>menor</a:t>
            </a:r>
            <a:r>
              <a:rPr lang="en-US" sz="2000" dirty="0"/>
              <a:t>, </a:t>
            </a:r>
            <a:r>
              <a:rPr lang="en-US" sz="2000" dirty="0" err="1"/>
              <a:t>debido</a:t>
            </a:r>
            <a:r>
              <a:rPr lang="en-US" sz="2000" dirty="0"/>
              <a:t> a que el </a:t>
            </a:r>
            <a:r>
              <a:rPr lang="en-US" sz="2000" dirty="0" err="1"/>
              <a:t>tráfico</a:t>
            </a:r>
            <a:r>
              <a:rPr lang="en-US" sz="2000" dirty="0"/>
              <a:t> no </a:t>
            </a:r>
            <a:r>
              <a:rPr lang="en-US" sz="2000" dirty="0" err="1"/>
              <a:t>debe</a:t>
            </a:r>
            <a:r>
              <a:rPr lang="en-US" sz="2000" dirty="0"/>
              <a:t> </a:t>
            </a:r>
            <a:r>
              <a:rPr lang="en-US" sz="2000" dirty="0" err="1"/>
              <a:t>abandonar</a:t>
            </a:r>
            <a:r>
              <a:rPr lang="en-US" sz="2000" dirty="0"/>
              <a:t> el switch.</a:t>
            </a:r>
          </a:p>
          <a:p>
            <a:pPr lvl="1" algn="just"/>
            <a:r>
              <a:rPr lang="en-US" sz="2000" dirty="0"/>
              <a:t>No </a:t>
            </a:r>
            <a:r>
              <a:rPr lang="en-US" sz="2000" dirty="0" err="1"/>
              <a:t>necesitamos</a:t>
            </a:r>
            <a:r>
              <a:rPr lang="en-US" sz="2000" dirty="0"/>
              <a:t> </a:t>
            </a:r>
            <a:r>
              <a:rPr lang="en-US" sz="2000" dirty="0" err="1"/>
              <a:t>dedicar</a:t>
            </a:r>
            <a:r>
              <a:rPr lang="en-US" sz="2000" dirty="0"/>
              <a:t> enlaces del switch a un router.</a:t>
            </a:r>
          </a:p>
          <a:p>
            <a:pPr lvl="1" algn="just"/>
            <a:r>
              <a:rPr lang="en-US" sz="2000" dirty="0"/>
              <a:t>No se </a:t>
            </a:r>
            <a:r>
              <a:rPr lang="en-US" sz="2000" dirty="0" err="1"/>
              <a:t>limita</a:t>
            </a:r>
            <a:r>
              <a:rPr lang="en-US" sz="2000" dirty="0"/>
              <a:t> a un </a:t>
            </a:r>
            <a:r>
              <a:rPr lang="en-US" sz="2000" dirty="0" err="1"/>
              <a:t>único</a:t>
            </a:r>
            <a:r>
              <a:rPr lang="en-US" sz="2000" dirty="0"/>
              <a:t> enlace:</a:t>
            </a:r>
          </a:p>
          <a:p>
            <a:pPr lvl="2" algn="just"/>
            <a:r>
              <a:rPr lang="en-US" sz="1800" dirty="0"/>
              <a:t>Se </a:t>
            </a:r>
            <a:r>
              <a:rPr lang="en-US" sz="1800" dirty="0" err="1"/>
              <a:t>pueden</a:t>
            </a:r>
            <a:r>
              <a:rPr lang="en-US" sz="1800" dirty="0"/>
              <a:t> </a:t>
            </a:r>
            <a:r>
              <a:rPr lang="en-US" sz="1800" dirty="0" err="1"/>
              <a:t>utilizar</a:t>
            </a:r>
            <a:r>
              <a:rPr lang="en-US" sz="1800" dirty="0"/>
              <a:t> </a:t>
            </a:r>
            <a:r>
              <a:rPr lang="en-US" sz="1800" dirty="0" err="1"/>
              <a:t>EtherChannels</a:t>
            </a:r>
            <a:r>
              <a:rPr lang="en-US" sz="1800" dirty="0"/>
              <a:t> entre switches para </a:t>
            </a:r>
            <a:r>
              <a:rPr lang="en-US" sz="1800" dirty="0" err="1"/>
              <a:t>obtener</a:t>
            </a:r>
            <a:r>
              <a:rPr lang="en-US" sz="1800" dirty="0"/>
              <a:t> mayor ancho de </a:t>
            </a:r>
            <a:r>
              <a:rPr lang="en-US" sz="1800" dirty="0" err="1"/>
              <a:t>banda</a:t>
            </a:r>
            <a:endParaRPr lang="en-US" sz="1800" dirty="0"/>
          </a:p>
          <a:p>
            <a:pPr algn="just"/>
            <a:endParaRPr lang="es-ES" sz="2400" dirty="0"/>
          </a:p>
          <a:p>
            <a:pPr algn="just"/>
            <a:endParaRPr lang="es-E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725144"/>
            <a:ext cx="4064548"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10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691639"/>
            <a:ext cx="8772157" cy="838200"/>
          </a:xfrm>
        </p:spPr>
        <p:txBody>
          <a:bodyPr>
            <a:normAutofit fontScale="90000"/>
          </a:bodyPr>
          <a:lstStyle/>
          <a:p>
            <a:pPr eaLnBrk="1" hangingPunct="1"/>
            <a:r>
              <a:rPr lang="es-ES" sz="1800" dirty="0"/>
              <a:t>Reenvío de tramas</a:t>
            </a:r>
            <a:r>
              <a:rPr lang="en-US" dirty="0"/>
              <a:t>
</a:t>
            </a:r>
            <a:r>
              <a:rPr lang="es-ES" sz="2800" dirty="0"/>
              <a:t>Completar en forma dinámica la tabla de direcciones MAC de un </a:t>
            </a:r>
            <a:r>
              <a:rPr lang="es-ES" sz="2800" dirty="0" err="1"/>
              <a:t>switch</a:t>
            </a:r>
            <a:endParaRPr lang="es-ES" sz="2800" dirty="0">
              <a:solidFill>
                <a:srgbClr val="00B0F0"/>
              </a:solidFill>
              <a:latin typeface="Arial" charset="0"/>
            </a:endParaRPr>
          </a:p>
        </p:txBody>
      </p:sp>
      <p:sp>
        <p:nvSpPr>
          <p:cNvPr id="8" name="Content Placeholder 1"/>
          <p:cNvSpPr>
            <a:spLocks noGrp="1"/>
          </p:cNvSpPr>
          <p:nvPr>
            <p:ph idx="1"/>
          </p:nvPr>
        </p:nvSpPr>
        <p:spPr>
          <a:xfrm>
            <a:off x="343252" y="1873044"/>
            <a:ext cx="8343548" cy="4468761"/>
          </a:xfrm>
        </p:spPr>
        <p:txBody>
          <a:bodyPr/>
          <a:lstStyle/>
          <a:p>
            <a:pPr marL="342900" indent="-342900" algn="just"/>
            <a:r>
              <a:rPr lang="es-ES" sz="2000" dirty="0"/>
              <a:t>Para transmitir una trama, el switch primero debe averiguar qué dispositivos hay en cada puerto.</a:t>
            </a:r>
          </a:p>
          <a:p>
            <a:pPr marL="342900" indent="-342900" algn="just"/>
            <a:r>
              <a:rPr lang="es-ES" sz="2000" dirty="0"/>
              <a:t>A medida que el switch detecta la relación entre puertos y dispositivos, crea una tabla denominada "tabla de direcciones MAC" o "tabla de memoria de contenido </a:t>
            </a:r>
            <a:r>
              <a:rPr lang="es-ES" sz="2000" dirty="0" err="1"/>
              <a:t>direccionable</a:t>
            </a:r>
            <a:r>
              <a:rPr lang="es-ES" sz="2000" dirty="0"/>
              <a:t>" (CAM).</a:t>
            </a:r>
          </a:p>
          <a:p>
            <a:pPr marL="342900" indent="-342900" algn="just"/>
            <a:r>
              <a:rPr lang="es-ES" sz="2000" dirty="0"/>
              <a:t>CAM es un tipo de memoria especial que se usa en las aplicaciones de búsqueda de alta velocidad.</a:t>
            </a:r>
          </a:p>
          <a:p>
            <a:pPr marL="342900" indent="-342900" algn="just"/>
            <a:r>
              <a:rPr lang="es-ES" sz="2000" dirty="0"/>
              <a:t>La información en la tabla de direcciones MAC se utiliza para enviar tramas.</a:t>
            </a:r>
          </a:p>
          <a:p>
            <a:pPr marL="342900" indent="-342900" algn="just"/>
            <a:r>
              <a:rPr lang="es-ES" sz="2000" dirty="0"/>
              <a:t>Cuando un switch recibe una trama entrante con una dirección MAC que no figura en la tabla CAM, satura todos los puertos con la trama, excepto el puerto que la recibió.</a:t>
            </a:r>
          </a:p>
          <a:p>
            <a:pPr marL="0" indent="0" algn="just">
              <a:buNone/>
            </a:pPr>
            <a:endParaRPr lang="es-ES" sz="1600" dirty="0"/>
          </a:p>
        </p:txBody>
      </p:sp>
    </p:spTree>
    <p:extLst>
      <p:ext uri="{BB962C8B-B14F-4D97-AF65-F5344CB8AC3E}">
        <p14:creationId xmlns:p14="http://schemas.microsoft.com/office/powerpoint/2010/main" val="377798429"/>
      </p:ext>
    </p:extLst>
  </p:cSld>
  <p:clrMapOvr>
    <a:masterClrMapping/>
  </p:clrMapOvr>
  <p:transition spd="med">
    <p:wipe dir="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1705</TotalTime>
  <Words>6225</Words>
  <Application>Microsoft Office PowerPoint</Application>
  <PresentationFormat>Presentación en pantalla (4:3)</PresentationFormat>
  <Paragraphs>629</Paragraphs>
  <Slides>87</Slides>
  <Notes>83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87</vt:i4>
      </vt:variant>
    </vt:vector>
  </HeadingPairs>
  <TitlesOfParts>
    <vt:vector size="94" baseType="lpstr">
      <vt:lpstr>Arial</vt:lpstr>
      <vt:lpstr>Calibri</vt:lpstr>
      <vt:lpstr>Century Schoolbook</vt:lpstr>
      <vt:lpstr>Courier New</vt:lpstr>
      <vt:lpstr>Times New Roman</vt:lpstr>
      <vt:lpstr>Wingdings</vt:lpstr>
      <vt:lpstr>Tema de Office</vt:lpstr>
      <vt:lpstr>Presentación de PowerPoint</vt:lpstr>
      <vt:lpstr>Redes convergentes
Jerarquía en las redes conmutadas sin fronteras</vt:lpstr>
      <vt:lpstr>Redes convergentes
Capas de acceso, distribución y principal</vt:lpstr>
      <vt:lpstr>Redes conmutadas
Función de las redes conmutadas</vt:lpstr>
      <vt:lpstr>Redes conmutadas
Factores de forma</vt:lpstr>
      <vt:lpstr>Redes conmutadas
Factores de forma</vt:lpstr>
      <vt:lpstr>Redes conmutadas
Factores de forma</vt:lpstr>
      <vt:lpstr>Reenvío de tramas
Switching como un concepto general en redes y telecomunicaciones</vt:lpstr>
      <vt:lpstr>Reenvío de tramas
Completar en forma dinámica la tabla de direcciones MAC de un switch</vt:lpstr>
      <vt:lpstr>Reenvío de tramas
Métodos de reenvío de un switch</vt:lpstr>
      <vt:lpstr>Reenvío de tramas
Switching de almacenamiento y reenvío</vt:lpstr>
      <vt:lpstr>Reenvío de tramas
Switching por método de corte</vt:lpstr>
      <vt:lpstr>Dominios de switching
Dominios de colisiones</vt:lpstr>
      <vt:lpstr>Dominios de switching
Dominios de difusión</vt:lpstr>
      <vt:lpstr>Dominios de switching
Alivio de la congestión en la red</vt:lpstr>
      <vt:lpstr>Configurar un switch con parámetros iniciales Secuencia de arranque de un switch</vt:lpstr>
      <vt:lpstr>Configurar un switch con parámetros iniciales Secuencia de arranque de un switch</vt:lpstr>
      <vt:lpstr>Configurar un switch con parámetros iniciales Recuperación tras un bloqueo del sistema</vt:lpstr>
      <vt:lpstr>Configurar un switch con parámetros iniciales Indicadores LED de un switch</vt:lpstr>
      <vt:lpstr>Configurar un switch con parámetros iniciales Preparación para la administración básica de un switch</vt:lpstr>
      <vt:lpstr>Configurar un switch con parámetros iniciales Configurar el acceso a la administración de un switch</vt:lpstr>
      <vt:lpstr>Configurar un switch con parámetros iniciales Configurar el acceso a la administración de un switch (continuación)</vt:lpstr>
      <vt:lpstr>Configurar un switch con parámetros iniciales Configurar el acceso a la administración de un switch (continuación)</vt:lpstr>
      <vt:lpstr>Configurar los puertos de un switch Comunicación en dúplex</vt:lpstr>
      <vt:lpstr>Configurar los puertos de un switch Configurar los puertos de un switch en la capa física</vt:lpstr>
      <vt:lpstr>Configurar los puertos de un switch Auto-MDIX</vt:lpstr>
      <vt:lpstr>Configurar los puertos de un switch Auto-MDIX (continuación)</vt:lpstr>
      <vt:lpstr>Configurar los puertos de un switch Auto-MDIX (continuación)</vt:lpstr>
      <vt:lpstr>Configurar los puertos de un switch Verificar la configuración de los puertos de un switch</vt:lpstr>
      <vt:lpstr>Configurar los puertos de un switch Problema en la capa de acceso a la red</vt:lpstr>
      <vt:lpstr>Configurar los puertos de un switch Problema en la capa de acceso a la red (continuación)</vt:lpstr>
      <vt:lpstr>Acceso remoto seguro Funcionamiento de SSH</vt:lpstr>
      <vt:lpstr>Acceso remoto seguro Configuración de SSH</vt:lpstr>
      <vt:lpstr>Acceso remoto seguro Verificación de SSH</vt:lpstr>
      <vt:lpstr>Acceso remoto seguro Verificación de SSH (continuación)</vt:lpstr>
      <vt:lpstr>Seguridad de los puertos de un switch Seguridad de los puertos sin utilizar</vt:lpstr>
      <vt:lpstr>Seguridad de los puertos de un switch Seguridad de puertos: Funcionamiento</vt:lpstr>
      <vt:lpstr>Seguridad de los puertos de un switch Seguridad de puertos: Modos de violación de seguridad</vt:lpstr>
      <vt:lpstr> Seguridad de puertos: Modos de violación de seguridad</vt:lpstr>
      <vt:lpstr>Seguridad de los puertos de un switch </vt:lpstr>
      <vt:lpstr>Seguridad de los puertos de un switch </vt:lpstr>
      <vt:lpstr>Seguridad de los puertos de un switch Seguridad de puertos: Verificar direcciones seguras</vt:lpstr>
      <vt:lpstr>Seguridad de los puertos de un switch Puertos en estado deshabilitado por errores</vt:lpstr>
      <vt:lpstr>Seguridad de los puertos de un switch Puertos en estado deshabilitado por errores (continuación)</vt:lpstr>
      <vt:lpstr>Descripción general de las redes VLAN
Definiciones de una red VLAN</vt:lpstr>
      <vt:lpstr>Presentación de PowerPoint</vt:lpstr>
      <vt:lpstr>Presentación de PowerPoint</vt:lpstr>
      <vt:lpstr>Descripción general de las redes VLAN Definiciones de una red VLAN (continuación)</vt:lpstr>
      <vt:lpstr>Descripción general de las redes VLAN
Beneficios de las redes VLAN</vt:lpstr>
      <vt:lpstr>Descripción general de las redes VLAN
Tipos de redes VLAN</vt:lpstr>
      <vt:lpstr>Descripción general de las redes VLAN
</vt:lpstr>
      <vt:lpstr>Descripción general de las redes VLAN
Redes VLAN de voz</vt:lpstr>
      <vt:lpstr>Redes VLAN en un entorno conmutado múltiple
Etiquetado de redes VLAN de voz</vt:lpstr>
      <vt:lpstr>Asignación de redes VLAN:
Asignación de un puerto a una VLAN de datos (20) y a la VLAN de voz (150)</vt:lpstr>
      <vt:lpstr>Descripción general de las redes VLAN
Redes VLAN de voz (continuación)</vt:lpstr>
      <vt:lpstr>Redes VLAN en un entorno conmutado múltiple
Enlaces troncales de VLAN</vt:lpstr>
      <vt:lpstr>Redes VLAN en un entorno conmutado múltiple
Enlaces troncales de VLAN (continuación)</vt:lpstr>
      <vt:lpstr>Redes VLAN en un entorno conmutado múltiple
Control de dominios de difusión con redes VLAN</vt:lpstr>
      <vt:lpstr>Redes VLAN en un entorno conmutado múltiple
Control de dominios de difusión con redes VLAN</vt:lpstr>
      <vt:lpstr>Redes VLAN en un entorno conmutado múltiple
Actividad: Predecir el comportamiento del switch</vt:lpstr>
      <vt:lpstr>Redes VLAN en un entorno conmutado múltiple
Etiquetado de tramas de Ethernet para la identificación de redes VLAN</vt:lpstr>
      <vt:lpstr>Redes VLAN en un entorno conmutado múltiple
Etiquetado de tramas de Ethernet para la identificación de redes VLAN (continuación)</vt:lpstr>
      <vt:lpstr>Redes VLAN en un entorno conmutado múltiple
Redes VLAN nativas y etiquetado 802.1Q</vt:lpstr>
      <vt:lpstr>Asignación de redes VLAN
Rangos de VLAN en switches Catalyst</vt:lpstr>
      <vt:lpstr>Asignación de redes VLAN
Rangos de VLAN en switches Catalyst (continuación)</vt:lpstr>
      <vt:lpstr>Asignación de redes VLAN
Creación de una red VLAN</vt:lpstr>
      <vt:lpstr>Asignación de redes VLAN
Asignación de puertos a redes VLAN</vt:lpstr>
      <vt:lpstr>Asignación de redes VLAN
Cambio de pertenencia de puertos de una red VLAN</vt:lpstr>
      <vt:lpstr>Asignación de redes VLAN
Eliminación de redes VLAN</vt:lpstr>
      <vt:lpstr>Asignación de redes VLAN
Verificar la información de una red VLAN</vt:lpstr>
      <vt:lpstr>Asignación de redes VLAN Verificar la información de una red VLAN (continuación)</vt:lpstr>
      <vt:lpstr>Enlaces troncales de VLAN
Configurar enlaces troncales IEEE 802.1q (continuación)</vt:lpstr>
      <vt:lpstr>Enlaces troncales de VLAN
Restablecer el enlace troncal al estado predeterminado</vt:lpstr>
      <vt:lpstr>Enlaces troncales de VLAN
Verificar la configuración de un enlace troncal</vt:lpstr>
      <vt:lpstr>Solucionar problemas en redes VLAN y en enlaces troncales
Problemas en la asignación de direcciones IP con redes VLAN</vt:lpstr>
      <vt:lpstr>Solucionar problemas en redes VLAN y en enlaces troncales
</vt:lpstr>
      <vt:lpstr>Solucionar problemas en redes VLAN y en enlaces troncales
</vt:lpstr>
      <vt:lpstr>Solucionar problemas en redes VLAN y en enlaces troncales
Modo de puerto incorrecto</vt:lpstr>
      <vt:lpstr>Solucionar problemas en redes VLAN y en enlaces troncales
Lista de redes VLAN incorrectas</vt:lpstr>
      <vt:lpstr>Solucionar problemas en redes VLAN y en enlaces troncales
Lista de redes VLAN incorrectas (continuación)</vt:lpstr>
      <vt:lpstr>Funcionamiento del routing entre redes VLAN
¿Qué es el routing entre redes VLAN?</vt:lpstr>
      <vt:lpstr>Funcionamiento del routing entre redes VLAN
Routing entre redes VLAN  con router-on-a-stick</vt:lpstr>
      <vt:lpstr>Funcionamiento del routing entre redes VLAN</vt:lpstr>
      <vt:lpstr>Configurar router-on-a-stick: </vt:lpstr>
      <vt:lpstr>Router-on-a-stick. Verificación</vt:lpstr>
      <vt:lpstr>Router-on-a-stick. Verificación</vt:lpstr>
      <vt:lpstr>Enrutamiento entre VLANs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2 El Nivel de Red en Internet</dc:title>
  <dc:creator>ecoran</dc:creator>
  <cp:lastModifiedBy>Alberto Fernandez</cp:lastModifiedBy>
  <cp:revision>101</cp:revision>
  <dcterms:created xsi:type="dcterms:W3CDTF">2013-10-22T04:03:48Z</dcterms:created>
  <dcterms:modified xsi:type="dcterms:W3CDTF">2021-10-18T08:35:23Z</dcterms:modified>
</cp:coreProperties>
</file>